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</p:sldMasterIdLst>
  <p:notesMasterIdLst>
    <p:notesMasterId r:id="rId48"/>
  </p:notesMasterIdLst>
  <p:sldIdLst>
    <p:sldId id="256" r:id="rId3"/>
    <p:sldId id="257" r:id="rId4"/>
    <p:sldId id="258" r:id="rId5"/>
    <p:sldId id="314" r:id="rId6"/>
    <p:sldId id="291" r:id="rId7"/>
    <p:sldId id="266" r:id="rId8"/>
    <p:sldId id="276" r:id="rId9"/>
    <p:sldId id="268" r:id="rId10"/>
    <p:sldId id="329" r:id="rId11"/>
    <p:sldId id="328" r:id="rId12"/>
    <p:sldId id="284" r:id="rId13"/>
    <p:sldId id="285" r:id="rId14"/>
    <p:sldId id="292" r:id="rId15"/>
    <p:sldId id="264" r:id="rId16"/>
    <p:sldId id="259" r:id="rId17"/>
    <p:sldId id="305" r:id="rId18"/>
    <p:sldId id="277" r:id="rId19"/>
    <p:sldId id="313" r:id="rId20"/>
    <p:sldId id="303" r:id="rId21"/>
    <p:sldId id="304" r:id="rId22"/>
    <p:sldId id="308" r:id="rId23"/>
    <p:sldId id="279" r:id="rId24"/>
    <p:sldId id="307" r:id="rId25"/>
    <p:sldId id="309" r:id="rId26"/>
    <p:sldId id="310" r:id="rId27"/>
    <p:sldId id="335" r:id="rId28"/>
    <p:sldId id="332" r:id="rId29"/>
    <p:sldId id="286" r:id="rId30"/>
    <p:sldId id="334" r:id="rId31"/>
    <p:sldId id="333" r:id="rId32"/>
    <p:sldId id="336" r:id="rId33"/>
    <p:sldId id="265" r:id="rId34"/>
    <p:sldId id="299" r:id="rId35"/>
    <p:sldId id="337" r:id="rId36"/>
    <p:sldId id="346" r:id="rId37"/>
    <p:sldId id="270" r:id="rId38"/>
    <p:sldId id="338" r:id="rId39"/>
    <p:sldId id="339" r:id="rId40"/>
    <p:sldId id="272" r:id="rId41"/>
    <p:sldId id="343" r:id="rId42"/>
    <p:sldId id="274" r:id="rId43"/>
    <p:sldId id="345" r:id="rId44"/>
    <p:sldId id="275" r:id="rId45"/>
    <p:sldId id="301" r:id="rId46"/>
    <p:sldId id="344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 varScale="1">
        <p:scale>
          <a:sx n="64" d="100"/>
          <a:sy n="64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diagrams/_rels/data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4CD5F7-DD7E-435F-BC9D-ACBCCC9752EF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5A4D311F-E7A3-4D1F-AE60-660F9783696C}">
      <dgm:prSet/>
      <dgm:spPr/>
      <dgm:t>
        <a:bodyPr/>
        <a:lstStyle/>
        <a:p>
          <a:r>
            <a:rPr lang="en-US"/>
            <a:t>Apheresis:</a:t>
          </a:r>
        </a:p>
      </dgm:t>
    </dgm:pt>
    <dgm:pt modelId="{74DEB376-100D-4FA3-8EF5-3F82AE596111}" type="parTrans" cxnId="{EC5523F5-C618-4F27-9F34-99610B81F8FB}">
      <dgm:prSet/>
      <dgm:spPr/>
      <dgm:t>
        <a:bodyPr/>
        <a:lstStyle/>
        <a:p>
          <a:endParaRPr lang="en-US"/>
        </a:p>
      </dgm:t>
    </dgm:pt>
    <dgm:pt modelId="{7CBCC92C-A8F7-4D8C-990F-D00C2F0237C7}" type="sibTrans" cxnId="{EC5523F5-C618-4F27-9F34-99610B81F8FB}">
      <dgm:prSet/>
      <dgm:spPr/>
      <dgm:t>
        <a:bodyPr/>
        <a:lstStyle/>
        <a:p>
          <a:endParaRPr lang="en-US"/>
        </a:p>
      </dgm:t>
    </dgm:pt>
    <dgm:pt modelId="{302EC08C-931E-476C-B5DC-4D636272DE31}">
      <dgm:prSet/>
      <dgm:spPr/>
      <dgm:t>
        <a:bodyPr/>
        <a:lstStyle/>
        <a:p>
          <a:r>
            <a:rPr lang="en-US"/>
            <a:t>1. Single donor platelet</a:t>
          </a:r>
        </a:p>
      </dgm:t>
    </dgm:pt>
    <dgm:pt modelId="{8E037734-CE1A-428D-8453-71A967565F45}" type="parTrans" cxnId="{5333ADDF-46D3-4722-BB9B-00E0C3B944EF}">
      <dgm:prSet/>
      <dgm:spPr/>
      <dgm:t>
        <a:bodyPr/>
        <a:lstStyle/>
        <a:p>
          <a:endParaRPr lang="en-US"/>
        </a:p>
      </dgm:t>
    </dgm:pt>
    <dgm:pt modelId="{38E9D97A-645F-44C2-8770-30057E3CFF24}" type="sibTrans" cxnId="{5333ADDF-46D3-4722-BB9B-00E0C3B944EF}">
      <dgm:prSet/>
      <dgm:spPr/>
      <dgm:t>
        <a:bodyPr/>
        <a:lstStyle/>
        <a:p>
          <a:endParaRPr lang="en-US"/>
        </a:p>
      </dgm:t>
    </dgm:pt>
    <dgm:pt modelId="{4B594AB7-F67D-43F1-8BE4-16980B0A5206}">
      <dgm:prSet/>
      <dgm:spPr/>
      <dgm:t>
        <a:bodyPr/>
        <a:lstStyle/>
        <a:p>
          <a:r>
            <a:rPr lang="en-US"/>
            <a:t>2. Single donor plasma</a:t>
          </a:r>
        </a:p>
      </dgm:t>
    </dgm:pt>
    <dgm:pt modelId="{DA9E137D-8020-408F-B73B-279B4AA70AFF}" type="parTrans" cxnId="{1A79A5C9-372E-4F92-9B9C-5F47C1D43043}">
      <dgm:prSet/>
      <dgm:spPr/>
      <dgm:t>
        <a:bodyPr/>
        <a:lstStyle/>
        <a:p>
          <a:endParaRPr lang="en-US"/>
        </a:p>
      </dgm:t>
    </dgm:pt>
    <dgm:pt modelId="{16B1E872-399A-4304-86A7-4B52C1C6D3EC}" type="sibTrans" cxnId="{1A79A5C9-372E-4F92-9B9C-5F47C1D43043}">
      <dgm:prSet/>
      <dgm:spPr/>
      <dgm:t>
        <a:bodyPr/>
        <a:lstStyle/>
        <a:p>
          <a:endParaRPr lang="en-US"/>
        </a:p>
      </dgm:t>
    </dgm:pt>
    <dgm:pt modelId="{E85C9945-1D35-484A-9D21-F4BBDD45AF47}">
      <dgm:prSet/>
      <dgm:spPr/>
      <dgm:t>
        <a:bodyPr/>
        <a:lstStyle/>
        <a:p>
          <a:r>
            <a:rPr lang="en-US"/>
            <a:t>3. Therapeutic plasmapheresis</a:t>
          </a:r>
        </a:p>
      </dgm:t>
    </dgm:pt>
    <dgm:pt modelId="{75237AC0-C771-429D-976C-35C68C104B15}" type="parTrans" cxnId="{337FC85B-E8DD-46AB-BCDF-9B33F886D03E}">
      <dgm:prSet/>
      <dgm:spPr/>
      <dgm:t>
        <a:bodyPr/>
        <a:lstStyle/>
        <a:p>
          <a:endParaRPr lang="en-US"/>
        </a:p>
      </dgm:t>
    </dgm:pt>
    <dgm:pt modelId="{FB9174B5-8566-4C9E-AD24-C42F38BADCCD}" type="sibTrans" cxnId="{337FC85B-E8DD-46AB-BCDF-9B33F886D03E}">
      <dgm:prSet/>
      <dgm:spPr/>
      <dgm:t>
        <a:bodyPr/>
        <a:lstStyle/>
        <a:p>
          <a:endParaRPr lang="en-US"/>
        </a:p>
      </dgm:t>
    </dgm:pt>
    <dgm:pt modelId="{46FABBC1-73E5-4A68-80B8-D10892982CC7}" type="pres">
      <dgm:prSet presAssocID="{3E4CD5F7-DD7E-435F-BC9D-ACBCCC9752E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504892A-9366-4A72-8B83-E0A15264DA93}" type="pres">
      <dgm:prSet presAssocID="{5A4D311F-E7A3-4D1F-AE60-660F9783696C}" presName="hierRoot1" presStyleCnt="0"/>
      <dgm:spPr/>
    </dgm:pt>
    <dgm:pt modelId="{5AF4E5F7-79C9-4037-8FFD-4CA272963AAC}" type="pres">
      <dgm:prSet presAssocID="{5A4D311F-E7A3-4D1F-AE60-660F9783696C}" presName="composite" presStyleCnt="0"/>
      <dgm:spPr/>
    </dgm:pt>
    <dgm:pt modelId="{4D33103E-D6FC-465E-982B-F6606D8ED0A5}" type="pres">
      <dgm:prSet presAssocID="{5A4D311F-E7A3-4D1F-AE60-660F9783696C}" presName="background" presStyleLbl="node0" presStyleIdx="0" presStyleCnt="4"/>
      <dgm:spPr/>
    </dgm:pt>
    <dgm:pt modelId="{AE22B2AD-C445-43A0-8C57-BA0BE1C1DB21}" type="pres">
      <dgm:prSet presAssocID="{5A4D311F-E7A3-4D1F-AE60-660F9783696C}" presName="text" presStyleLbl="fgAcc0" presStyleIdx="0" presStyleCnt="4">
        <dgm:presLayoutVars>
          <dgm:chPref val="3"/>
        </dgm:presLayoutVars>
      </dgm:prSet>
      <dgm:spPr/>
    </dgm:pt>
    <dgm:pt modelId="{E4032131-5372-40E3-ADE0-6FC8EC58FBD6}" type="pres">
      <dgm:prSet presAssocID="{5A4D311F-E7A3-4D1F-AE60-660F9783696C}" presName="hierChild2" presStyleCnt="0"/>
      <dgm:spPr/>
    </dgm:pt>
    <dgm:pt modelId="{528A108C-700F-4146-8AF8-B02B99E18A5A}" type="pres">
      <dgm:prSet presAssocID="{302EC08C-931E-476C-B5DC-4D636272DE31}" presName="hierRoot1" presStyleCnt="0"/>
      <dgm:spPr/>
    </dgm:pt>
    <dgm:pt modelId="{818D6D4A-E0EA-403A-B9E3-A1D4D91FD252}" type="pres">
      <dgm:prSet presAssocID="{302EC08C-931E-476C-B5DC-4D636272DE31}" presName="composite" presStyleCnt="0"/>
      <dgm:spPr/>
    </dgm:pt>
    <dgm:pt modelId="{80D1D9CD-E909-4697-A262-D5102F298829}" type="pres">
      <dgm:prSet presAssocID="{302EC08C-931E-476C-B5DC-4D636272DE31}" presName="background" presStyleLbl="node0" presStyleIdx="1" presStyleCnt="4"/>
      <dgm:spPr/>
    </dgm:pt>
    <dgm:pt modelId="{FEB9E042-283A-49E6-A431-B69451F5B9BE}" type="pres">
      <dgm:prSet presAssocID="{302EC08C-931E-476C-B5DC-4D636272DE31}" presName="text" presStyleLbl="fgAcc0" presStyleIdx="1" presStyleCnt="4">
        <dgm:presLayoutVars>
          <dgm:chPref val="3"/>
        </dgm:presLayoutVars>
      </dgm:prSet>
      <dgm:spPr/>
    </dgm:pt>
    <dgm:pt modelId="{63EA3710-20D9-415F-9AB9-D53F045D5A52}" type="pres">
      <dgm:prSet presAssocID="{302EC08C-931E-476C-B5DC-4D636272DE31}" presName="hierChild2" presStyleCnt="0"/>
      <dgm:spPr/>
    </dgm:pt>
    <dgm:pt modelId="{60A4BF27-9E65-4F54-A2E5-A634BF5147FC}" type="pres">
      <dgm:prSet presAssocID="{4B594AB7-F67D-43F1-8BE4-16980B0A5206}" presName="hierRoot1" presStyleCnt="0"/>
      <dgm:spPr/>
    </dgm:pt>
    <dgm:pt modelId="{52A59631-0308-48E4-8799-6B3FAC48D7FA}" type="pres">
      <dgm:prSet presAssocID="{4B594AB7-F67D-43F1-8BE4-16980B0A5206}" presName="composite" presStyleCnt="0"/>
      <dgm:spPr/>
    </dgm:pt>
    <dgm:pt modelId="{94F964A6-0264-4BEF-BCE8-70F1FB503239}" type="pres">
      <dgm:prSet presAssocID="{4B594AB7-F67D-43F1-8BE4-16980B0A5206}" presName="background" presStyleLbl="node0" presStyleIdx="2" presStyleCnt="4"/>
      <dgm:spPr/>
    </dgm:pt>
    <dgm:pt modelId="{DE9287AC-3B7D-4BE7-9D03-CE798A15EDB7}" type="pres">
      <dgm:prSet presAssocID="{4B594AB7-F67D-43F1-8BE4-16980B0A5206}" presName="text" presStyleLbl="fgAcc0" presStyleIdx="2" presStyleCnt="4">
        <dgm:presLayoutVars>
          <dgm:chPref val="3"/>
        </dgm:presLayoutVars>
      </dgm:prSet>
      <dgm:spPr/>
    </dgm:pt>
    <dgm:pt modelId="{00B6E680-0031-443B-94E1-455FCEE62F44}" type="pres">
      <dgm:prSet presAssocID="{4B594AB7-F67D-43F1-8BE4-16980B0A5206}" presName="hierChild2" presStyleCnt="0"/>
      <dgm:spPr/>
    </dgm:pt>
    <dgm:pt modelId="{C29927F0-AF6C-4518-8027-75CC97B07952}" type="pres">
      <dgm:prSet presAssocID="{E85C9945-1D35-484A-9D21-F4BBDD45AF47}" presName="hierRoot1" presStyleCnt="0"/>
      <dgm:spPr/>
    </dgm:pt>
    <dgm:pt modelId="{1A4D2BC2-0FA0-4378-85F9-F0A72EB1A7B6}" type="pres">
      <dgm:prSet presAssocID="{E85C9945-1D35-484A-9D21-F4BBDD45AF47}" presName="composite" presStyleCnt="0"/>
      <dgm:spPr/>
    </dgm:pt>
    <dgm:pt modelId="{894C2CD6-331A-43AE-82B8-9896E653A227}" type="pres">
      <dgm:prSet presAssocID="{E85C9945-1D35-484A-9D21-F4BBDD45AF47}" presName="background" presStyleLbl="node0" presStyleIdx="3" presStyleCnt="4"/>
      <dgm:spPr/>
    </dgm:pt>
    <dgm:pt modelId="{18EC06D1-2B57-44F9-AD9D-C7883E783182}" type="pres">
      <dgm:prSet presAssocID="{E85C9945-1D35-484A-9D21-F4BBDD45AF47}" presName="text" presStyleLbl="fgAcc0" presStyleIdx="3" presStyleCnt="4">
        <dgm:presLayoutVars>
          <dgm:chPref val="3"/>
        </dgm:presLayoutVars>
      </dgm:prSet>
      <dgm:spPr/>
    </dgm:pt>
    <dgm:pt modelId="{B370E5DD-EDD3-4F7D-B018-95B35C3F60DE}" type="pres">
      <dgm:prSet presAssocID="{E85C9945-1D35-484A-9D21-F4BBDD45AF47}" presName="hierChild2" presStyleCnt="0"/>
      <dgm:spPr/>
    </dgm:pt>
  </dgm:ptLst>
  <dgm:cxnLst>
    <dgm:cxn modelId="{337FC85B-E8DD-46AB-BCDF-9B33F886D03E}" srcId="{3E4CD5F7-DD7E-435F-BC9D-ACBCCC9752EF}" destId="{E85C9945-1D35-484A-9D21-F4BBDD45AF47}" srcOrd="3" destOrd="0" parTransId="{75237AC0-C771-429D-976C-35C68C104B15}" sibTransId="{FB9174B5-8566-4C9E-AD24-C42F38BADCCD}"/>
    <dgm:cxn modelId="{0013F271-19D2-4A6B-A2B0-F5BF221F547D}" type="presOf" srcId="{5A4D311F-E7A3-4D1F-AE60-660F9783696C}" destId="{AE22B2AD-C445-43A0-8C57-BA0BE1C1DB21}" srcOrd="0" destOrd="0" presId="urn:microsoft.com/office/officeart/2005/8/layout/hierarchy1"/>
    <dgm:cxn modelId="{3D3EF0A1-A8D7-45F9-AFDD-E0104B921944}" type="presOf" srcId="{E85C9945-1D35-484A-9D21-F4BBDD45AF47}" destId="{18EC06D1-2B57-44F9-AD9D-C7883E783182}" srcOrd="0" destOrd="0" presId="urn:microsoft.com/office/officeart/2005/8/layout/hierarchy1"/>
    <dgm:cxn modelId="{9F3925B4-1967-4E21-AC3C-A67BDDAEE796}" type="presOf" srcId="{302EC08C-931E-476C-B5DC-4D636272DE31}" destId="{FEB9E042-283A-49E6-A431-B69451F5B9BE}" srcOrd="0" destOrd="0" presId="urn:microsoft.com/office/officeart/2005/8/layout/hierarchy1"/>
    <dgm:cxn modelId="{1A79A5C9-372E-4F92-9B9C-5F47C1D43043}" srcId="{3E4CD5F7-DD7E-435F-BC9D-ACBCCC9752EF}" destId="{4B594AB7-F67D-43F1-8BE4-16980B0A5206}" srcOrd="2" destOrd="0" parTransId="{DA9E137D-8020-408F-B73B-279B4AA70AFF}" sibTransId="{16B1E872-399A-4304-86A7-4B52C1C6D3EC}"/>
    <dgm:cxn modelId="{5333ADDF-46D3-4722-BB9B-00E0C3B944EF}" srcId="{3E4CD5F7-DD7E-435F-BC9D-ACBCCC9752EF}" destId="{302EC08C-931E-476C-B5DC-4D636272DE31}" srcOrd="1" destOrd="0" parTransId="{8E037734-CE1A-428D-8453-71A967565F45}" sibTransId="{38E9D97A-645F-44C2-8770-30057E3CFF24}"/>
    <dgm:cxn modelId="{726219E7-611B-4F7E-973F-B44B172DC149}" type="presOf" srcId="{3E4CD5F7-DD7E-435F-BC9D-ACBCCC9752EF}" destId="{46FABBC1-73E5-4A68-80B8-D10892982CC7}" srcOrd="0" destOrd="0" presId="urn:microsoft.com/office/officeart/2005/8/layout/hierarchy1"/>
    <dgm:cxn modelId="{3141FFED-8529-46A0-8CBE-F1DC91CAC846}" type="presOf" srcId="{4B594AB7-F67D-43F1-8BE4-16980B0A5206}" destId="{DE9287AC-3B7D-4BE7-9D03-CE798A15EDB7}" srcOrd="0" destOrd="0" presId="urn:microsoft.com/office/officeart/2005/8/layout/hierarchy1"/>
    <dgm:cxn modelId="{EC5523F5-C618-4F27-9F34-99610B81F8FB}" srcId="{3E4CD5F7-DD7E-435F-BC9D-ACBCCC9752EF}" destId="{5A4D311F-E7A3-4D1F-AE60-660F9783696C}" srcOrd="0" destOrd="0" parTransId="{74DEB376-100D-4FA3-8EF5-3F82AE596111}" sibTransId="{7CBCC92C-A8F7-4D8C-990F-D00C2F0237C7}"/>
    <dgm:cxn modelId="{1CDEBE3F-0AC2-4AED-8B7F-843CD2110F7A}" type="presParOf" srcId="{46FABBC1-73E5-4A68-80B8-D10892982CC7}" destId="{2504892A-9366-4A72-8B83-E0A15264DA93}" srcOrd="0" destOrd="0" presId="urn:microsoft.com/office/officeart/2005/8/layout/hierarchy1"/>
    <dgm:cxn modelId="{8E3134BF-2684-4CC7-98E8-89C154169FBE}" type="presParOf" srcId="{2504892A-9366-4A72-8B83-E0A15264DA93}" destId="{5AF4E5F7-79C9-4037-8FFD-4CA272963AAC}" srcOrd="0" destOrd="0" presId="urn:microsoft.com/office/officeart/2005/8/layout/hierarchy1"/>
    <dgm:cxn modelId="{871D047C-3F68-4451-B393-1E439EF600C8}" type="presParOf" srcId="{5AF4E5F7-79C9-4037-8FFD-4CA272963AAC}" destId="{4D33103E-D6FC-465E-982B-F6606D8ED0A5}" srcOrd="0" destOrd="0" presId="urn:microsoft.com/office/officeart/2005/8/layout/hierarchy1"/>
    <dgm:cxn modelId="{B431596A-A745-43DE-A567-F8BE9D72DBF3}" type="presParOf" srcId="{5AF4E5F7-79C9-4037-8FFD-4CA272963AAC}" destId="{AE22B2AD-C445-43A0-8C57-BA0BE1C1DB21}" srcOrd="1" destOrd="0" presId="urn:microsoft.com/office/officeart/2005/8/layout/hierarchy1"/>
    <dgm:cxn modelId="{32488B5D-A9BD-4FA4-9441-916B5D3EA93D}" type="presParOf" srcId="{2504892A-9366-4A72-8B83-E0A15264DA93}" destId="{E4032131-5372-40E3-ADE0-6FC8EC58FBD6}" srcOrd="1" destOrd="0" presId="urn:microsoft.com/office/officeart/2005/8/layout/hierarchy1"/>
    <dgm:cxn modelId="{5A045690-0EF3-4F20-BA56-FB75995FA7C7}" type="presParOf" srcId="{46FABBC1-73E5-4A68-80B8-D10892982CC7}" destId="{528A108C-700F-4146-8AF8-B02B99E18A5A}" srcOrd="1" destOrd="0" presId="urn:microsoft.com/office/officeart/2005/8/layout/hierarchy1"/>
    <dgm:cxn modelId="{D1181E88-4BA7-40D0-BB41-7CAE4769F60D}" type="presParOf" srcId="{528A108C-700F-4146-8AF8-B02B99E18A5A}" destId="{818D6D4A-E0EA-403A-B9E3-A1D4D91FD252}" srcOrd="0" destOrd="0" presId="urn:microsoft.com/office/officeart/2005/8/layout/hierarchy1"/>
    <dgm:cxn modelId="{26AE6196-7BF8-4CA1-8947-6DCDE8D41797}" type="presParOf" srcId="{818D6D4A-E0EA-403A-B9E3-A1D4D91FD252}" destId="{80D1D9CD-E909-4697-A262-D5102F298829}" srcOrd="0" destOrd="0" presId="urn:microsoft.com/office/officeart/2005/8/layout/hierarchy1"/>
    <dgm:cxn modelId="{A023894F-CADA-41B4-994F-DA44E4AF0D32}" type="presParOf" srcId="{818D6D4A-E0EA-403A-B9E3-A1D4D91FD252}" destId="{FEB9E042-283A-49E6-A431-B69451F5B9BE}" srcOrd="1" destOrd="0" presId="urn:microsoft.com/office/officeart/2005/8/layout/hierarchy1"/>
    <dgm:cxn modelId="{F11FCCF1-FD21-4DBE-B411-12347E07A6BA}" type="presParOf" srcId="{528A108C-700F-4146-8AF8-B02B99E18A5A}" destId="{63EA3710-20D9-415F-9AB9-D53F045D5A52}" srcOrd="1" destOrd="0" presId="urn:microsoft.com/office/officeart/2005/8/layout/hierarchy1"/>
    <dgm:cxn modelId="{B85F3EA9-83FE-4917-B31B-0EE8D917705D}" type="presParOf" srcId="{46FABBC1-73E5-4A68-80B8-D10892982CC7}" destId="{60A4BF27-9E65-4F54-A2E5-A634BF5147FC}" srcOrd="2" destOrd="0" presId="urn:microsoft.com/office/officeart/2005/8/layout/hierarchy1"/>
    <dgm:cxn modelId="{2986C8A2-25C7-40CE-BD50-7802DB608989}" type="presParOf" srcId="{60A4BF27-9E65-4F54-A2E5-A634BF5147FC}" destId="{52A59631-0308-48E4-8799-6B3FAC48D7FA}" srcOrd="0" destOrd="0" presId="urn:microsoft.com/office/officeart/2005/8/layout/hierarchy1"/>
    <dgm:cxn modelId="{B8D0ECE3-5635-4F53-B6E6-0999159218ED}" type="presParOf" srcId="{52A59631-0308-48E4-8799-6B3FAC48D7FA}" destId="{94F964A6-0264-4BEF-BCE8-70F1FB503239}" srcOrd="0" destOrd="0" presId="urn:microsoft.com/office/officeart/2005/8/layout/hierarchy1"/>
    <dgm:cxn modelId="{82BA5B2F-F337-4A30-820C-EFCD2E74ABAC}" type="presParOf" srcId="{52A59631-0308-48E4-8799-6B3FAC48D7FA}" destId="{DE9287AC-3B7D-4BE7-9D03-CE798A15EDB7}" srcOrd="1" destOrd="0" presId="urn:microsoft.com/office/officeart/2005/8/layout/hierarchy1"/>
    <dgm:cxn modelId="{CFD2D1EB-22FD-4265-B59D-9B496AD4A00D}" type="presParOf" srcId="{60A4BF27-9E65-4F54-A2E5-A634BF5147FC}" destId="{00B6E680-0031-443B-94E1-455FCEE62F44}" srcOrd="1" destOrd="0" presId="urn:microsoft.com/office/officeart/2005/8/layout/hierarchy1"/>
    <dgm:cxn modelId="{CFE92E11-C64F-4291-B9FB-83C0D30C4EFF}" type="presParOf" srcId="{46FABBC1-73E5-4A68-80B8-D10892982CC7}" destId="{C29927F0-AF6C-4518-8027-75CC97B07952}" srcOrd="3" destOrd="0" presId="urn:microsoft.com/office/officeart/2005/8/layout/hierarchy1"/>
    <dgm:cxn modelId="{E4BEA965-0222-477F-877D-FCD4B1F5FC20}" type="presParOf" srcId="{C29927F0-AF6C-4518-8027-75CC97B07952}" destId="{1A4D2BC2-0FA0-4378-85F9-F0A72EB1A7B6}" srcOrd="0" destOrd="0" presId="urn:microsoft.com/office/officeart/2005/8/layout/hierarchy1"/>
    <dgm:cxn modelId="{ED5DDEF8-955F-4272-AB2A-40DEAFA38301}" type="presParOf" srcId="{1A4D2BC2-0FA0-4378-85F9-F0A72EB1A7B6}" destId="{894C2CD6-331A-43AE-82B8-9896E653A227}" srcOrd="0" destOrd="0" presId="urn:microsoft.com/office/officeart/2005/8/layout/hierarchy1"/>
    <dgm:cxn modelId="{A962FA64-9279-42D3-8D3E-87371169241A}" type="presParOf" srcId="{1A4D2BC2-0FA0-4378-85F9-F0A72EB1A7B6}" destId="{18EC06D1-2B57-44F9-AD9D-C7883E783182}" srcOrd="1" destOrd="0" presId="urn:microsoft.com/office/officeart/2005/8/layout/hierarchy1"/>
    <dgm:cxn modelId="{3E4F90F5-26FE-4351-BEC1-4E1EA806E206}" type="presParOf" srcId="{C29927F0-AF6C-4518-8027-75CC97B07952}" destId="{B370E5DD-EDD3-4F7D-B018-95B35C3F60D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97A3F7C-78CA-430F-9A46-57E4BE1FEC1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7465933-9E77-4999-BF40-8636EF7D7F10}">
      <dgm:prSet/>
      <dgm:spPr/>
      <dgm:t>
        <a:bodyPr/>
        <a:lstStyle/>
        <a:p>
          <a:r>
            <a:rPr lang="en-US" b="1" i="0" dirty="0"/>
            <a:t>The guidelines and clinical trials on transfusion requirements in critical care (TRICC) also recommend a value of 7 g/dl as the threshold for critically ill patients.</a:t>
          </a:r>
          <a:endParaRPr lang="en-US" b="1" dirty="0"/>
        </a:p>
      </dgm:t>
    </dgm:pt>
    <dgm:pt modelId="{4F396486-44E5-4839-9931-E9607EC259A6}" type="parTrans" cxnId="{1612B470-F4F3-4B61-901F-978C48A41B89}">
      <dgm:prSet/>
      <dgm:spPr/>
      <dgm:t>
        <a:bodyPr/>
        <a:lstStyle/>
        <a:p>
          <a:endParaRPr lang="en-US"/>
        </a:p>
      </dgm:t>
    </dgm:pt>
    <dgm:pt modelId="{CD872763-FC36-49CE-A34F-6F9364E81753}" type="sibTrans" cxnId="{1612B470-F4F3-4B61-901F-978C48A41B89}">
      <dgm:prSet/>
      <dgm:spPr/>
      <dgm:t>
        <a:bodyPr/>
        <a:lstStyle/>
        <a:p>
          <a:endParaRPr lang="en-US"/>
        </a:p>
      </dgm:t>
    </dgm:pt>
    <dgm:pt modelId="{6550E6EB-DF7B-4290-BF9C-04DAE5568A3F}">
      <dgm:prSet/>
      <dgm:spPr/>
      <dgm:t>
        <a:bodyPr/>
        <a:lstStyle/>
        <a:p>
          <a:r>
            <a:rPr lang="en-US" b="1" i="0" dirty="0"/>
            <a:t>The guidelines recommend a value of 8 g/dL as the threshold in patients with coronary artery disease </a:t>
          </a:r>
          <a:endParaRPr lang="en-US" b="1" dirty="0"/>
        </a:p>
      </dgm:t>
    </dgm:pt>
    <dgm:pt modelId="{B846FA31-048B-45FA-B3E7-848805916582}" type="parTrans" cxnId="{0ED5C164-3A69-4BC6-9767-0FAD8DBF1EF0}">
      <dgm:prSet/>
      <dgm:spPr/>
      <dgm:t>
        <a:bodyPr/>
        <a:lstStyle/>
        <a:p>
          <a:endParaRPr lang="en-US"/>
        </a:p>
      </dgm:t>
    </dgm:pt>
    <dgm:pt modelId="{6D646271-8A0A-4FB6-92D0-01A5139D6B76}" type="sibTrans" cxnId="{0ED5C164-3A69-4BC6-9767-0FAD8DBF1EF0}">
      <dgm:prSet/>
      <dgm:spPr/>
      <dgm:t>
        <a:bodyPr/>
        <a:lstStyle/>
        <a:p>
          <a:endParaRPr lang="en-US"/>
        </a:p>
      </dgm:t>
    </dgm:pt>
    <dgm:pt modelId="{B300932C-5C4C-4F82-B466-EE53D89B3D4B}">
      <dgm:prSet/>
      <dgm:spPr/>
      <dgm:t>
        <a:bodyPr/>
        <a:lstStyle/>
        <a:p>
          <a:r>
            <a:rPr lang="en-US" b="1" i="0" dirty="0"/>
            <a:t>Transfusion may also be indicated in patients with active or acute bleeding and patients with symptoms related to anemia (for example, tachycardia, weakness, dyspnea on exertion) and hemoglobin less than 8 g/dL.</a:t>
          </a:r>
          <a:endParaRPr lang="en-US" b="1" dirty="0"/>
        </a:p>
      </dgm:t>
    </dgm:pt>
    <dgm:pt modelId="{66DB1C9A-A892-4F5C-A036-BD23A8847C9C}" type="parTrans" cxnId="{1A410CC9-DAC6-4CC7-B1AC-43226925DD61}">
      <dgm:prSet/>
      <dgm:spPr/>
      <dgm:t>
        <a:bodyPr/>
        <a:lstStyle/>
        <a:p>
          <a:endParaRPr lang="en-US"/>
        </a:p>
      </dgm:t>
    </dgm:pt>
    <dgm:pt modelId="{A4C5F450-13EB-4CC1-858E-7AD4CC9807AF}" type="sibTrans" cxnId="{1A410CC9-DAC6-4CC7-B1AC-43226925DD61}">
      <dgm:prSet/>
      <dgm:spPr/>
      <dgm:t>
        <a:bodyPr/>
        <a:lstStyle/>
        <a:p>
          <a:endParaRPr lang="en-US"/>
        </a:p>
      </dgm:t>
    </dgm:pt>
    <dgm:pt modelId="{FBB8D4E5-8089-4C22-937A-BA7123BDFF34}">
      <dgm:prSet/>
      <dgm:spPr/>
      <dgm:t>
        <a:bodyPr/>
        <a:lstStyle/>
        <a:p>
          <a:r>
            <a:rPr lang="en-US" b="1" i="0" dirty="0"/>
            <a:t>The ASA Task Force recommends a perioperative transfusion trigger of 6.0–10.0 g/dL, based on potential or actual ongoing bleeding, intravascular volume status, signs of organ ischemia and adequacy of cardiopulmonary reserve</a:t>
          </a:r>
          <a:endParaRPr lang="en-US" b="1" dirty="0"/>
        </a:p>
      </dgm:t>
    </dgm:pt>
    <dgm:pt modelId="{B37A2159-77DD-4B41-A3AF-87405AB7CEF1}" type="parTrans" cxnId="{A3B2678A-E1A2-41C0-A563-C14C2AC3FB9A}">
      <dgm:prSet/>
      <dgm:spPr/>
      <dgm:t>
        <a:bodyPr/>
        <a:lstStyle/>
        <a:p>
          <a:endParaRPr lang="en-US"/>
        </a:p>
      </dgm:t>
    </dgm:pt>
    <dgm:pt modelId="{127721F3-DC6E-4BEA-9083-115E014BD8B3}" type="sibTrans" cxnId="{A3B2678A-E1A2-41C0-A563-C14C2AC3FB9A}">
      <dgm:prSet/>
      <dgm:spPr/>
      <dgm:t>
        <a:bodyPr/>
        <a:lstStyle/>
        <a:p>
          <a:endParaRPr lang="en-US"/>
        </a:p>
      </dgm:t>
    </dgm:pt>
    <dgm:pt modelId="{486AF9E2-778B-4BC9-8135-2E6E3B9886E7}" type="pres">
      <dgm:prSet presAssocID="{E97A3F7C-78CA-430F-9A46-57E4BE1FEC17}" presName="linear" presStyleCnt="0">
        <dgm:presLayoutVars>
          <dgm:animLvl val="lvl"/>
          <dgm:resizeHandles val="exact"/>
        </dgm:presLayoutVars>
      </dgm:prSet>
      <dgm:spPr/>
    </dgm:pt>
    <dgm:pt modelId="{52744F74-9F24-4602-A0EB-054B0E6730C2}" type="pres">
      <dgm:prSet presAssocID="{17465933-9E77-4999-BF40-8636EF7D7F1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C6127BC-97C2-43E5-9518-B15F8B871A2C}" type="pres">
      <dgm:prSet presAssocID="{CD872763-FC36-49CE-A34F-6F9364E81753}" presName="spacer" presStyleCnt="0"/>
      <dgm:spPr/>
    </dgm:pt>
    <dgm:pt modelId="{391C66B0-0D78-4FFD-BC07-DF654403A9DD}" type="pres">
      <dgm:prSet presAssocID="{6550E6EB-DF7B-4290-BF9C-04DAE5568A3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1DD83DD-324E-4F2B-9665-BD43BAD3D282}" type="pres">
      <dgm:prSet presAssocID="{6D646271-8A0A-4FB6-92D0-01A5139D6B76}" presName="spacer" presStyleCnt="0"/>
      <dgm:spPr/>
    </dgm:pt>
    <dgm:pt modelId="{01913318-3844-415F-9D9F-33A68106DFB3}" type="pres">
      <dgm:prSet presAssocID="{B300932C-5C4C-4F82-B466-EE53D89B3D4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DFB0B8B-9300-414E-8DB7-D9B99478060F}" type="pres">
      <dgm:prSet presAssocID="{A4C5F450-13EB-4CC1-858E-7AD4CC9807AF}" presName="spacer" presStyleCnt="0"/>
      <dgm:spPr/>
    </dgm:pt>
    <dgm:pt modelId="{E349E238-A594-413D-A2A2-ABA2023C70E1}" type="pres">
      <dgm:prSet presAssocID="{FBB8D4E5-8089-4C22-937A-BA7123BDFF3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6BFAA06-1F0B-47CC-ADF7-296622F2F42C}" type="presOf" srcId="{E97A3F7C-78CA-430F-9A46-57E4BE1FEC17}" destId="{486AF9E2-778B-4BC9-8135-2E6E3B9886E7}" srcOrd="0" destOrd="0" presId="urn:microsoft.com/office/officeart/2005/8/layout/vList2"/>
    <dgm:cxn modelId="{92A28235-AB81-45B2-9B09-EE35B0451670}" type="presOf" srcId="{17465933-9E77-4999-BF40-8636EF7D7F10}" destId="{52744F74-9F24-4602-A0EB-054B0E6730C2}" srcOrd="0" destOrd="0" presId="urn:microsoft.com/office/officeart/2005/8/layout/vList2"/>
    <dgm:cxn modelId="{0ED5C164-3A69-4BC6-9767-0FAD8DBF1EF0}" srcId="{E97A3F7C-78CA-430F-9A46-57E4BE1FEC17}" destId="{6550E6EB-DF7B-4290-BF9C-04DAE5568A3F}" srcOrd="1" destOrd="0" parTransId="{B846FA31-048B-45FA-B3E7-848805916582}" sibTransId="{6D646271-8A0A-4FB6-92D0-01A5139D6B76}"/>
    <dgm:cxn modelId="{1612B470-F4F3-4B61-901F-978C48A41B89}" srcId="{E97A3F7C-78CA-430F-9A46-57E4BE1FEC17}" destId="{17465933-9E77-4999-BF40-8636EF7D7F10}" srcOrd="0" destOrd="0" parTransId="{4F396486-44E5-4839-9931-E9607EC259A6}" sibTransId="{CD872763-FC36-49CE-A34F-6F9364E81753}"/>
    <dgm:cxn modelId="{7E4BB652-CD11-49D0-85E8-1BE15190B289}" type="presOf" srcId="{FBB8D4E5-8089-4C22-937A-BA7123BDFF34}" destId="{E349E238-A594-413D-A2A2-ABA2023C70E1}" srcOrd="0" destOrd="0" presId="urn:microsoft.com/office/officeart/2005/8/layout/vList2"/>
    <dgm:cxn modelId="{A3B2678A-E1A2-41C0-A563-C14C2AC3FB9A}" srcId="{E97A3F7C-78CA-430F-9A46-57E4BE1FEC17}" destId="{FBB8D4E5-8089-4C22-937A-BA7123BDFF34}" srcOrd="3" destOrd="0" parTransId="{B37A2159-77DD-4B41-A3AF-87405AB7CEF1}" sibTransId="{127721F3-DC6E-4BEA-9083-115E014BD8B3}"/>
    <dgm:cxn modelId="{5F9EBCBC-3FB0-4663-A3CE-D852DB45D462}" type="presOf" srcId="{B300932C-5C4C-4F82-B466-EE53D89B3D4B}" destId="{01913318-3844-415F-9D9F-33A68106DFB3}" srcOrd="0" destOrd="0" presId="urn:microsoft.com/office/officeart/2005/8/layout/vList2"/>
    <dgm:cxn modelId="{1A410CC9-DAC6-4CC7-B1AC-43226925DD61}" srcId="{E97A3F7C-78CA-430F-9A46-57E4BE1FEC17}" destId="{B300932C-5C4C-4F82-B466-EE53D89B3D4B}" srcOrd="2" destOrd="0" parTransId="{66DB1C9A-A892-4F5C-A036-BD23A8847C9C}" sibTransId="{A4C5F450-13EB-4CC1-858E-7AD4CC9807AF}"/>
    <dgm:cxn modelId="{0ABDB4DD-65BA-4F6F-808A-31802DD09A32}" type="presOf" srcId="{6550E6EB-DF7B-4290-BF9C-04DAE5568A3F}" destId="{391C66B0-0D78-4FFD-BC07-DF654403A9DD}" srcOrd="0" destOrd="0" presId="urn:microsoft.com/office/officeart/2005/8/layout/vList2"/>
    <dgm:cxn modelId="{6CCA8C04-3792-47A5-A1D1-5661BE248EFC}" type="presParOf" srcId="{486AF9E2-778B-4BC9-8135-2E6E3B9886E7}" destId="{52744F74-9F24-4602-A0EB-054B0E6730C2}" srcOrd="0" destOrd="0" presId="urn:microsoft.com/office/officeart/2005/8/layout/vList2"/>
    <dgm:cxn modelId="{3D432AC1-7907-4722-A4A9-E52D44F4BDCE}" type="presParOf" srcId="{486AF9E2-778B-4BC9-8135-2E6E3B9886E7}" destId="{FC6127BC-97C2-43E5-9518-B15F8B871A2C}" srcOrd="1" destOrd="0" presId="urn:microsoft.com/office/officeart/2005/8/layout/vList2"/>
    <dgm:cxn modelId="{6368D8E3-CC63-4E66-935B-61546CAB7B69}" type="presParOf" srcId="{486AF9E2-778B-4BC9-8135-2E6E3B9886E7}" destId="{391C66B0-0D78-4FFD-BC07-DF654403A9DD}" srcOrd="2" destOrd="0" presId="urn:microsoft.com/office/officeart/2005/8/layout/vList2"/>
    <dgm:cxn modelId="{E97199A7-D5EC-4442-A4FE-E9A9E34394E8}" type="presParOf" srcId="{486AF9E2-778B-4BC9-8135-2E6E3B9886E7}" destId="{21DD83DD-324E-4F2B-9665-BD43BAD3D282}" srcOrd="3" destOrd="0" presId="urn:microsoft.com/office/officeart/2005/8/layout/vList2"/>
    <dgm:cxn modelId="{17C807BF-F48D-47D5-B3D2-D36FB497BBEF}" type="presParOf" srcId="{486AF9E2-778B-4BC9-8135-2E6E3B9886E7}" destId="{01913318-3844-415F-9D9F-33A68106DFB3}" srcOrd="4" destOrd="0" presId="urn:microsoft.com/office/officeart/2005/8/layout/vList2"/>
    <dgm:cxn modelId="{B2980E47-A367-4932-B463-7A9BD84A7680}" type="presParOf" srcId="{486AF9E2-778B-4BC9-8135-2E6E3B9886E7}" destId="{ADFB0B8B-9300-414E-8DB7-D9B99478060F}" srcOrd="5" destOrd="0" presId="urn:microsoft.com/office/officeart/2005/8/layout/vList2"/>
    <dgm:cxn modelId="{1C379DA4-82DE-4B4E-94A6-6265359EA711}" type="presParOf" srcId="{486AF9E2-778B-4BC9-8135-2E6E3B9886E7}" destId="{E349E238-A594-413D-A2A2-ABA2023C70E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7AF1919-2820-4021-8CE9-FDDE09A0211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F1375AA-B40E-4732-9965-643309BBA39E}">
      <dgm:prSet/>
      <dgm:spPr/>
      <dgm:t>
        <a:bodyPr/>
        <a:lstStyle/>
        <a:p>
          <a:r>
            <a:rPr lang="en-US" b="0" i="0"/>
            <a:t>Massive transfusion is defined as</a:t>
          </a:r>
          <a:endParaRPr lang="en-US"/>
        </a:p>
      </dgm:t>
    </dgm:pt>
    <dgm:pt modelId="{ED1A15D0-8C88-4461-A08F-1A3BDC6439C0}" type="parTrans" cxnId="{A66B301E-E094-4F50-8F9F-0398E0B2C48A}">
      <dgm:prSet/>
      <dgm:spPr/>
      <dgm:t>
        <a:bodyPr/>
        <a:lstStyle/>
        <a:p>
          <a:endParaRPr lang="en-US"/>
        </a:p>
      </dgm:t>
    </dgm:pt>
    <dgm:pt modelId="{9E2FE2C3-7824-4EEC-BC52-5DCCA77F41E4}" type="sibTrans" cxnId="{A66B301E-E094-4F50-8F9F-0398E0B2C48A}">
      <dgm:prSet/>
      <dgm:spPr/>
      <dgm:t>
        <a:bodyPr/>
        <a:lstStyle/>
        <a:p>
          <a:endParaRPr lang="en-US"/>
        </a:p>
      </dgm:t>
    </dgm:pt>
    <dgm:pt modelId="{C772683C-0E09-4897-BE16-E6E6AE8604CE}">
      <dgm:prSet/>
      <dgm:spPr/>
      <dgm:t>
        <a:bodyPr/>
        <a:lstStyle/>
        <a:p>
          <a:r>
            <a:rPr lang="en-US" b="0" i="0"/>
            <a:t>replacement of &gt;1 blood volume in 24 hours, or</a:t>
          </a:r>
          <a:endParaRPr lang="en-US"/>
        </a:p>
      </dgm:t>
    </dgm:pt>
    <dgm:pt modelId="{BBB957A1-F66C-4D40-862D-E6A2CBC1D54C}" type="parTrans" cxnId="{67B14CBC-193D-4DA2-894D-758B7F1C10C1}">
      <dgm:prSet/>
      <dgm:spPr/>
      <dgm:t>
        <a:bodyPr/>
        <a:lstStyle/>
        <a:p>
          <a:endParaRPr lang="en-US"/>
        </a:p>
      </dgm:t>
    </dgm:pt>
    <dgm:pt modelId="{AEA62387-0A39-464A-AD67-D95B68B1D7E7}" type="sibTrans" cxnId="{67B14CBC-193D-4DA2-894D-758B7F1C10C1}">
      <dgm:prSet/>
      <dgm:spPr/>
      <dgm:t>
        <a:bodyPr/>
        <a:lstStyle/>
        <a:p>
          <a:endParaRPr lang="en-US"/>
        </a:p>
      </dgm:t>
    </dgm:pt>
    <dgm:pt modelId="{0F4F6A80-DCC6-47E6-81C0-3A3C8DC96DA5}">
      <dgm:prSet/>
      <dgm:spPr/>
      <dgm:t>
        <a:bodyPr/>
        <a:lstStyle/>
        <a:p>
          <a:r>
            <a:rPr lang="en-US" b="0" i="0"/>
            <a:t>&gt;50% of blood volume in 4 hours (adult blood volume is approximately 70 mL/kg), or</a:t>
          </a:r>
          <a:endParaRPr lang="en-US"/>
        </a:p>
      </dgm:t>
    </dgm:pt>
    <dgm:pt modelId="{4DC01EA3-A0FD-4DCE-9A7B-1BBA934C4AFF}" type="parTrans" cxnId="{D098B765-9CCB-4957-9440-4CB3DCC9D172}">
      <dgm:prSet/>
      <dgm:spPr/>
      <dgm:t>
        <a:bodyPr/>
        <a:lstStyle/>
        <a:p>
          <a:endParaRPr lang="en-US"/>
        </a:p>
      </dgm:t>
    </dgm:pt>
    <dgm:pt modelId="{0235AABC-7BA4-4D70-BE35-1FBD9889264B}" type="sibTrans" cxnId="{D098B765-9CCB-4957-9440-4CB3DCC9D172}">
      <dgm:prSet/>
      <dgm:spPr/>
      <dgm:t>
        <a:bodyPr/>
        <a:lstStyle/>
        <a:p>
          <a:endParaRPr lang="en-US"/>
        </a:p>
      </dgm:t>
    </dgm:pt>
    <dgm:pt modelId="{8F7AF0C4-FE07-4B37-87DC-568546953E89}">
      <dgm:prSet/>
      <dgm:spPr/>
      <dgm:t>
        <a:bodyPr/>
        <a:lstStyle/>
        <a:p>
          <a:r>
            <a:rPr lang="en-US"/>
            <a:t>&gt; 10 units PRBC in 24 hours or</a:t>
          </a:r>
        </a:p>
      </dgm:t>
    </dgm:pt>
    <dgm:pt modelId="{4961CAD1-6AC1-4F27-BF69-90AF3DA0ECB0}" type="parTrans" cxnId="{B36040C5-72C9-434E-83A0-80BBA2A32528}">
      <dgm:prSet/>
      <dgm:spPr/>
      <dgm:t>
        <a:bodyPr/>
        <a:lstStyle/>
        <a:p>
          <a:endParaRPr lang="en-US"/>
        </a:p>
      </dgm:t>
    </dgm:pt>
    <dgm:pt modelId="{65361A36-E39E-4D9B-A362-65D19D62DBDC}" type="sibTrans" cxnId="{B36040C5-72C9-434E-83A0-80BBA2A32528}">
      <dgm:prSet/>
      <dgm:spPr/>
      <dgm:t>
        <a:bodyPr/>
        <a:lstStyle/>
        <a:p>
          <a:endParaRPr lang="en-US"/>
        </a:p>
      </dgm:t>
    </dgm:pt>
    <dgm:pt modelId="{ADA31D7C-AD66-4847-BB5B-4D01D571BCF1}">
      <dgm:prSet/>
      <dgm:spPr/>
      <dgm:t>
        <a:bodyPr/>
        <a:lstStyle/>
        <a:p>
          <a:r>
            <a:rPr lang="en-US" b="0" i="0"/>
            <a:t>&gt; 150 ml/min </a:t>
          </a:r>
          <a:endParaRPr lang="en-US"/>
        </a:p>
      </dgm:t>
    </dgm:pt>
    <dgm:pt modelId="{5E7069BE-785D-4EB6-B943-B34722F3DFEA}" type="parTrans" cxnId="{728E3A34-8C62-4C53-B395-92A7C37B8FB3}">
      <dgm:prSet/>
      <dgm:spPr/>
      <dgm:t>
        <a:bodyPr/>
        <a:lstStyle/>
        <a:p>
          <a:endParaRPr lang="en-US"/>
        </a:p>
      </dgm:t>
    </dgm:pt>
    <dgm:pt modelId="{9424E457-8B1D-47B5-BCA6-5BAA4C84F477}" type="sibTrans" cxnId="{728E3A34-8C62-4C53-B395-92A7C37B8FB3}">
      <dgm:prSet/>
      <dgm:spPr/>
      <dgm:t>
        <a:bodyPr/>
        <a:lstStyle/>
        <a:p>
          <a:endParaRPr lang="en-US"/>
        </a:p>
      </dgm:t>
    </dgm:pt>
    <dgm:pt modelId="{E1A93C47-D7A1-425D-88C1-94E77B240582}">
      <dgm:prSet/>
      <dgm:spPr/>
      <dgm:t>
        <a:bodyPr/>
        <a:lstStyle/>
        <a:p>
          <a:r>
            <a:rPr lang="en-US" b="0" i="0" dirty="0"/>
            <a:t>in children:  transfusion of &gt;40 mL/kg (blood volume in children over 1 month old is approximately 80 mL/kg)</a:t>
          </a:r>
          <a:endParaRPr lang="en-US" dirty="0"/>
        </a:p>
      </dgm:t>
    </dgm:pt>
    <dgm:pt modelId="{4BECA622-6B12-44E6-A199-79CAA3D34CD9}" type="parTrans" cxnId="{13EAEB17-0437-4FC5-A9C5-634262055E0C}">
      <dgm:prSet/>
      <dgm:spPr/>
      <dgm:t>
        <a:bodyPr/>
        <a:lstStyle/>
        <a:p>
          <a:endParaRPr lang="en-US"/>
        </a:p>
      </dgm:t>
    </dgm:pt>
    <dgm:pt modelId="{5E7338C6-A5E4-48DA-87E9-4F43D30D9B45}" type="sibTrans" cxnId="{13EAEB17-0437-4FC5-A9C5-634262055E0C}">
      <dgm:prSet/>
      <dgm:spPr/>
      <dgm:t>
        <a:bodyPr/>
        <a:lstStyle/>
        <a:p>
          <a:endParaRPr lang="en-US"/>
        </a:p>
      </dgm:t>
    </dgm:pt>
    <dgm:pt modelId="{7A5735BB-3D39-4F3B-8B53-24F70E7E898A}" type="pres">
      <dgm:prSet presAssocID="{37AF1919-2820-4021-8CE9-FDDE09A0211D}" presName="vert0" presStyleCnt="0">
        <dgm:presLayoutVars>
          <dgm:dir/>
          <dgm:animOne val="branch"/>
          <dgm:animLvl val="lvl"/>
        </dgm:presLayoutVars>
      </dgm:prSet>
      <dgm:spPr/>
    </dgm:pt>
    <dgm:pt modelId="{CAAFD53F-F487-4A36-9656-92C7C4817CB3}" type="pres">
      <dgm:prSet presAssocID="{9F1375AA-B40E-4732-9965-643309BBA39E}" presName="thickLine" presStyleLbl="alignNode1" presStyleIdx="0" presStyleCnt="6"/>
      <dgm:spPr/>
    </dgm:pt>
    <dgm:pt modelId="{FC3845BE-4720-4B7F-B568-47F91D8FC63A}" type="pres">
      <dgm:prSet presAssocID="{9F1375AA-B40E-4732-9965-643309BBA39E}" presName="horz1" presStyleCnt="0"/>
      <dgm:spPr/>
    </dgm:pt>
    <dgm:pt modelId="{6FFFBFEA-B8A6-416B-B04D-712E6DE467D4}" type="pres">
      <dgm:prSet presAssocID="{9F1375AA-B40E-4732-9965-643309BBA39E}" presName="tx1" presStyleLbl="revTx" presStyleIdx="0" presStyleCnt="6"/>
      <dgm:spPr/>
    </dgm:pt>
    <dgm:pt modelId="{E9F8BE62-A91E-4762-8DDD-E0DDD5ED551A}" type="pres">
      <dgm:prSet presAssocID="{9F1375AA-B40E-4732-9965-643309BBA39E}" presName="vert1" presStyleCnt="0"/>
      <dgm:spPr/>
    </dgm:pt>
    <dgm:pt modelId="{18CB10BD-9D5D-4C3D-B6A1-E4166591DD15}" type="pres">
      <dgm:prSet presAssocID="{C772683C-0E09-4897-BE16-E6E6AE8604CE}" presName="thickLine" presStyleLbl="alignNode1" presStyleIdx="1" presStyleCnt="6"/>
      <dgm:spPr/>
    </dgm:pt>
    <dgm:pt modelId="{4D0809E6-F786-436F-9E51-2C2882185FB0}" type="pres">
      <dgm:prSet presAssocID="{C772683C-0E09-4897-BE16-E6E6AE8604CE}" presName="horz1" presStyleCnt="0"/>
      <dgm:spPr/>
    </dgm:pt>
    <dgm:pt modelId="{5D051392-EEFC-4AE1-A7AC-0FC029464CCF}" type="pres">
      <dgm:prSet presAssocID="{C772683C-0E09-4897-BE16-E6E6AE8604CE}" presName="tx1" presStyleLbl="revTx" presStyleIdx="1" presStyleCnt="6"/>
      <dgm:spPr/>
    </dgm:pt>
    <dgm:pt modelId="{3D31E803-98F3-4A61-96F0-1A93B1273F02}" type="pres">
      <dgm:prSet presAssocID="{C772683C-0E09-4897-BE16-E6E6AE8604CE}" presName="vert1" presStyleCnt="0"/>
      <dgm:spPr/>
    </dgm:pt>
    <dgm:pt modelId="{2B7FD61E-E9BE-4AF1-AF84-C15AE4E1CCA6}" type="pres">
      <dgm:prSet presAssocID="{0F4F6A80-DCC6-47E6-81C0-3A3C8DC96DA5}" presName="thickLine" presStyleLbl="alignNode1" presStyleIdx="2" presStyleCnt="6"/>
      <dgm:spPr/>
    </dgm:pt>
    <dgm:pt modelId="{1C63AB39-8BB3-4B0B-8F24-0DE9ABD41385}" type="pres">
      <dgm:prSet presAssocID="{0F4F6A80-DCC6-47E6-81C0-3A3C8DC96DA5}" presName="horz1" presStyleCnt="0"/>
      <dgm:spPr/>
    </dgm:pt>
    <dgm:pt modelId="{C08F933D-DFC0-4B63-81C9-82522DF18189}" type="pres">
      <dgm:prSet presAssocID="{0F4F6A80-DCC6-47E6-81C0-3A3C8DC96DA5}" presName="tx1" presStyleLbl="revTx" presStyleIdx="2" presStyleCnt="6"/>
      <dgm:spPr/>
    </dgm:pt>
    <dgm:pt modelId="{894C0F9B-E777-4BED-A803-76E367CB73FD}" type="pres">
      <dgm:prSet presAssocID="{0F4F6A80-DCC6-47E6-81C0-3A3C8DC96DA5}" presName="vert1" presStyleCnt="0"/>
      <dgm:spPr/>
    </dgm:pt>
    <dgm:pt modelId="{C5D3E6DC-8A17-4040-8EEA-EA56A330963A}" type="pres">
      <dgm:prSet presAssocID="{8F7AF0C4-FE07-4B37-87DC-568546953E89}" presName="thickLine" presStyleLbl="alignNode1" presStyleIdx="3" presStyleCnt="6"/>
      <dgm:spPr/>
    </dgm:pt>
    <dgm:pt modelId="{818F20F9-7C21-42D8-AF23-4FBEEED3CDB2}" type="pres">
      <dgm:prSet presAssocID="{8F7AF0C4-FE07-4B37-87DC-568546953E89}" presName="horz1" presStyleCnt="0"/>
      <dgm:spPr/>
    </dgm:pt>
    <dgm:pt modelId="{3EFB6081-D1E4-43C0-8257-2A7F193769D7}" type="pres">
      <dgm:prSet presAssocID="{8F7AF0C4-FE07-4B37-87DC-568546953E89}" presName="tx1" presStyleLbl="revTx" presStyleIdx="3" presStyleCnt="6"/>
      <dgm:spPr/>
    </dgm:pt>
    <dgm:pt modelId="{2CD38124-E4C9-4470-9D86-2C24DD1528DA}" type="pres">
      <dgm:prSet presAssocID="{8F7AF0C4-FE07-4B37-87DC-568546953E89}" presName="vert1" presStyleCnt="0"/>
      <dgm:spPr/>
    </dgm:pt>
    <dgm:pt modelId="{DC34047B-0DB4-48FB-8604-E3F19B4EBA9F}" type="pres">
      <dgm:prSet presAssocID="{ADA31D7C-AD66-4847-BB5B-4D01D571BCF1}" presName="thickLine" presStyleLbl="alignNode1" presStyleIdx="4" presStyleCnt="6"/>
      <dgm:spPr/>
    </dgm:pt>
    <dgm:pt modelId="{31878D09-C1AC-4496-B35E-8D8E34596C0D}" type="pres">
      <dgm:prSet presAssocID="{ADA31D7C-AD66-4847-BB5B-4D01D571BCF1}" presName="horz1" presStyleCnt="0"/>
      <dgm:spPr/>
    </dgm:pt>
    <dgm:pt modelId="{BE29A0AE-692E-4EF7-B50F-3848BF7E50B7}" type="pres">
      <dgm:prSet presAssocID="{ADA31D7C-AD66-4847-BB5B-4D01D571BCF1}" presName="tx1" presStyleLbl="revTx" presStyleIdx="4" presStyleCnt="6"/>
      <dgm:spPr/>
    </dgm:pt>
    <dgm:pt modelId="{4BFA710A-FEC2-48B8-8383-F450C84D0088}" type="pres">
      <dgm:prSet presAssocID="{ADA31D7C-AD66-4847-BB5B-4D01D571BCF1}" presName="vert1" presStyleCnt="0"/>
      <dgm:spPr/>
    </dgm:pt>
    <dgm:pt modelId="{8E845AF9-39D3-4F27-9D09-7F8FD558E1E8}" type="pres">
      <dgm:prSet presAssocID="{E1A93C47-D7A1-425D-88C1-94E77B240582}" presName="thickLine" presStyleLbl="alignNode1" presStyleIdx="5" presStyleCnt="6"/>
      <dgm:spPr/>
    </dgm:pt>
    <dgm:pt modelId="{6BC1FB28-072B-4DB7-9E10-2D7C8E3219FA}" type="pres">
      <dgm:prSet presAssocID="{E1A93C47-D7A1-425D-88C1-94E77B240582}" presName="horz1" presStyleCnt="0"/>
      <dgm:spPr/>
    </dgm:pt>
    <dgm:pt modelId="{D0D317D3-B640-4A29-B940-82B49D77ACA3}" type="pres">
      <dgm:prSet presAssocID="{E1A93C47-D7A1-425D-88C1-94E77B240582}" presName="tx1" presStyleLbl="revTx" presStyleIdx="5" presStyleCnt="6"/>
      <dgm:spPr/>
    </dgm:pt>
    <dgm:pt modelId="{85A9432E-1A30-4043-BECC-ACE0DF054FB0}" type="pres">
      <dgm:prSet presAssocID="{E1A93C47-D7A1-425D-88C1-94E77B240582}" presName="vert1" presStyleCnt="0"/>
      <dgm:spPr/>
    </dgm:pt>
  </dgm:ptLst>
  <dgm:cxnLst>
    <dgm:cxn modelId="{13EAEB17-0437-4FC5-A9C5-634262055E0C}" srcId="{37AF1919-2820-4021-8CE9-FDDE09A0211D}" destId="{E1A93C47-D7A1-425D-88C1-94E77B240582}" srcOrd="5" destOrd="0" parTransId="{4BECA622-6B12-44E6-A199-79CAA3D34CD9}" sibTransId="{5E7338C6-A5E4-48DA-87E9-4F43D30D9B45}"/>
    <dgm:cxn modelId="{FB8A531A-FDC6-4711-86C2-6A6E976845D5}" type="presOf" srcId="{E1A93C47-D7A1-425D-88C1-94E77B240582}" destId="{D0D317D3-B640-4A29-B940-82B49D77ACA3}" srcOrd="0" destOrd="0" presId="urn:microsoft.com/office/officeart/2008/layout/LinedList"/>
    <dgm:cxn modelId="{A66B301E-E094-4F50-8F9F-0398E0B2C48A}" srcId="{37AF1919-2820-4021-8CE9-FDDE09A0211D}" destId="{9F1375AA-B40E-4732-9965-643309BBA39E}" srcOrd="0" destOrd="0" parTransId="{ED1A15D0-8C88-4461-A08F-1A3BDC6439C0}" sibTransId="{9E2FE2C3-7824-4EEC-BC52-5DCCA77F41E4}"/>
    <dgm:cxn modelId="{728E3A34-8C62-4C53-B395-92A7C37B8FB3}" srcId="{37AF1919-2820-4021-8CE9-FDDE09A0211D}" destId="{ADA31D7C-AD66-4847-BB5B-4D01D571BCF1}" srcOrd="4" destOrd="0" parTransId="{5E7069BE-785D-4EB6-B943-B34722F3DFEA}" sibTransId="{9424E457-8B1D-47B5-BCA6-5BAA4C84F477}"/>
    <dgm:cxn modelId="{DD1F5135-9709-4F0D-B3DA-8072BF4A3727}" type="presOf" srcId="{9F1375AA-B40E-4732-9965-643309BBA39E}" destId="{6FFFBFEA-B8A6-416B-B04D-712E6DE467D4}" srcOrd="0" destOrd="0" presId="urn:microsoft.com/office/officeart/2008/layout/LinedList"/>
    <dgm:cxn modelId="{7FB7435E-EBE9-459D-BFAF-C6E8CB5AC1D3}" type="presOf" srcId="{ADA31D7C-AD66-4847-BB5B-4D01D571BCF1}" destId="{BE29A0AE-692E-4EF7-B50F-3848BF7E50B7}" srcOrd="0" destOrd="0" presId="urn:microsoft.com/office/officeart/2008/layout/LinedList"/>
    <dgm:cxn modelId="{DB968C62-7582-431A-B05A-579936632406}" type="presOf" srcId="{37AF1919-2820-4021-8CE9-FDDE09A0211D}" destId="{7A5735BB-3D39-4F3B-8B53-24F70E7E898A}" srcOrd="0" destOrd="0" presId="urn:microsoft.com/office/officeart/2008/layout/LinedList"/>
    <dgm:cxn modelId="{5FB81643-AEDE-4DA6-B234-4AD56B29BC4C}" type="presOf" srcId="{C772683C-0E09-4897-BE16-E6E6AE8604CE}" destId="{5D051392-EEFC-4AE1-A7AC-0FC029464CCF}" srcOrd="0" destOrd="0" presId="urn:microsoft.com/office/officeart/2008/layout/LinedList"/>
    <dgm:cxn modelId="{D098B765-9CCB-4957-9440-4CB3DCC9D172}" srcId="{37AF1919-2820-4021-8CE9-FDDE09A0211D}" destId="{0F4F6A80-DCC6-47E6-81C0-3A3C8DC96DA5}" srcOrd="2" destOrd="0" parTransId="{4DC01EA3-A0FD-4DCE-9A7B-1BBA934C4AFF}" sibTransId="{0235AABC-7BA4-4D70-BE35-1FBD9889264B}"/>
    <dgm:cxn modelId="{F3C5A19F-204E-4C37-BAB7-35220A8DA05E}" type="presOf" srcId="{0F4F6A80-DCC6-47E6-81C0-3A3C8DC96DA5}" destId="{C08F933D-DFC0-4B63-81C9-82522DF18189}" srcOrd="0" destOrd="0" presId="urn:microsoft.com/office/officeart/2008/layout/LinedList"/>
    <dgm:cxn modelId="{67B14CBC-193D-4DA2-894D-758B7F1C10C1}" srcId="{37AF1919-2820-4021-8CE9-FDDE09A0211D}" destId="{C772683C-0E09-4897-BE16-E6E6AE8604CE}" srcOrd="1" destOrd="0" parTransId="{BBB957A1-F66C-4D40-862D-E6A2CBC1D54C}" sibTransId="{AEA62387-0A39-464A-AD67-D95B68B1D7E7}"/>
    <dgm:cxn modelId="{B36040C5-72C9-434E-83A0-80BBA2A32528}" srcId="{37AF1919-2820-4021-8CE9-FDDE09A0211D}" destId="{8F7AF0C4-FE07-4B37-87DC-568546953E89}" srcOrd="3" destOrd="0" parTransId="{4961CAD1-6AC1-4F27-BF69-90AF3DA0ECB0}" sibTransId="{65361A36-E39E-4D9B-A362-65D19D62DBDC}"/>
    <dgm:cxn modelId="{C322FDEF-E9F2-447A-94DC-10C259BE4420}" type="presOf" srcId="{8F7AF0C4-FE07-4B37-87DC-568546953E89}" destId="{3EFB6081-D1E4-43C0-8257-2A7F193769D7}" srcOrd="0" destOrd="0" presId="urn:microsoft.com/office/officeart/2008/layout/LinedList"/>
    <dgm:cxn modelId="{8028B0A0-2C03-459F-BF5C-4D1BA10D7917}" type="presParOf" srcId="{7A5735BB-3D39-4F3B-8B53-24F70E7E898A}" destId="{CAAFD53F-F487-4A36-9656-92C7C4817CB3}" srcOrd="0" destOrd="0" presId="urn:microsoft.com/office/officeart/2008/layout/LinedList"/>
    <dgm:cxn modelId="{9E0B5BDC-E421-40A6-A378-12E97BDAD98F}" type="presParOf" srcId="{7A5735BB-3D39-4F3B-8B53-24F70E7E898A}" destId="{FC3845BE-4720-4B7F-B568-47F91D8FC63A}" srcOrd="1" destOrd="0" presId="urn:microsoft.com/office/officeart/2008/layout/LinedList"/>
    <dgm:cxn modelId="{3F236128-D30E-4519-8A4F-66E6A1EC5C5C}" type="presParOf" srcId="{FC3845BE-4720-4B7F-B568-47F91D8FC63A}" destId="{6FFFBFEA-B8A6-416B-B04D-712E6DE467D4}" srcOrd="0" destOrd="0" presId="urn:microsoft.com/office/officeart/2008/layout/LinedList"/>
    <dgm:cxn modelId="{5365B3AB-534F-4493-A0F4-8E68B64AC616}" type="presParOf" srcId="{FC3845BE-4720-4B7F-B568-47F91D8FC63A}" destId="{E9F8BE62-A91E-4762-8DDD-E0DDD5ED551A}" srcOrd="1" destOrd="0" presId="urn:microsoft.com/office/officeart/2008/layout/LinedList"/>
    <dgm:cxn modelId="{06E9B3E0-24CB-40A6-9B65-3DCA5DD34D47}" type="presParOf" srcId="{7A5735BB-3D39-4F3B-8B53-24F70E7E898A}" destId="{18CB10BD-9D5D-4C3D-B6A1-E4166591DD15}" srcOrd="2" destOrd="0" presId="urn:microsoft.com/office/officeart/2008/layout/LinedList"/>
    <dgm:cxn modelId="{78A4A98F-00B8-44D3-B7DD-52F4EB16BA8A}" type="presParOf" srcId="{7A5735BB-3D39-4F3B-8B53-24F70E7E898A}" destId="{4D0809E6-F786-436F-9E51-2C2882185FB0}" srcOrd="3" destOrd="0" presId="urn:microsoft.com/office/officeart/2008/layout/LinedList"/>
    <dgm:cxn modelId="{907E1132-7164-4D84-8A52-3F6881102448}" type="presParOf" srcId="{4D0809E6-F786-436F-9E51-2C2882185FB0}" destId="{5D051392-EEFC-4AE1-A7AC-0FC029464CCF}" srcOrd="0" destOrd="0" presId="urn:microsoft.com/office/officeart/2008/layout/LinedList"/>
    <dgm:cxn modelId="{5DDB7DBA-828C-4736-972C-3A5FAA7F5B67}" type="presParOf" srcId="{4D0809E6-F786-436F-9E51-2C2882185FB0}" destId="{3D31E803-98F3-4A61-96F0-1A93B1273F02}" srcOrd="1" destOrd="0" presId="urn:microsoft.com/office/officeart/2008/layout/LinedList"/>
    <dgm:cxn modelId="{FA46DB48-7AA5-4E3C-9921-2F20AE5C1734}" type="presParOf" srcId="{7A5735BB-3D39-4F3B-8B53-24F70E7E898A}" destId="{2B7FD61E-E9BE-4AF1-AF84-C15AE4E1CCA6}" srcOrd="4" destOrd="0" presId="urn:microsoft.com/office/officeart/2008/layout/LinedList"/>
    <dgm:cxn modelId="{9D98F158-1E70-412F-8FBB-AD5C34ABC75B}" type="presParOf" srcId="{7A5735BB-3D39-4F3B-8B53-24F70E7E898A}" destId="{1C63AB39-8BB3-4B0B-8F24-0DE9ABD41385}" srcOrd="5" destOrd="0" presId="urn:microsoft.com/office/officeart/2008/layout/LinedList"/>
    <dgm:cxn modelId="{789DB382-0092-4DA0-B908-981B29E95CCC}" type="presParOf" srcId="{1C63AB39-8BB3-4B0B-8F24-0DE9ABD41385}" destId="{C08F933D-DFC0-4B63-81C9-82522DF18189}" srcOrd="0" destOrd="0" presId="urn:microsoft.com/office/officeart/2008/layout/LinedList"/>
    <dgm:cxn modelId="{BA50EAFB-A47F-4404-A1EA-30CC39398914}" type="presParOf" srcId="{1C63AB39-8BB3-4B0B-8F24-0DE9ABD41385}" destId="{894C0F9B-E777-4BED-A803-76E367CB73FD}" srcOrd="1" destOrd="0" presId="urn:microsoft.com/office/officeart/2008/layout/LinedList"/>
    <dgm:cxn modelId="{FD03C333-3D54-4665-BA82-6DD788C90182}" type="presParOf" srcId="{7A5735BB-3D39-4F3B-8B53-24F70E7E898A}" destId="{C5D3E6DC-8A17-4040-8EEA-EA56A330963A}" srcOrd="6" destOrd="0" presId="urn:microsoft.com/office/officeart/2008/layout/LinedList"/>
    <dgm:cxn modelId="{0ED94748-41F6-4BC6-90FF-F132CD782481}" type="presParOf" srcId="{7A5735BB-3D39-4F3B-8B53-24F70E7E898A}" destId="{818F20F9-7C21-42D8-AF23-4FBEEED3CDB2}" srcOrd="7" destOrd="0" presId="urn:microsoft.com/office/officeart/2008/layout/LinedList"/>
    <dgm:cxn modelId="{AE0BA39E-F277-4FBD-AB0C-2202EF8A425E}" type="presParOf" srcId="{818F20F9-7C21-42D8-AF23-4FBEEED3CDB2}" destId="{3EFB6081-D1E4-43C0-8257-2A7F193769D7}" srcOrd="0" destOrd="0" presId="urn:microsoft.com/office/officeart/2008/layout/LinedList"/>
    <dgm:cxn modelId="{5996FEC8-784D-4EE6-BFDB-1C41D84E028B}" type="presParOf" srcId="{818F20F9-7C21-42D8-AF23-4FBEEED3CDB2}" destId="{2CD38124-E4C9-4470-9D86-2C24DD1528DA}" srcOrd="1" destOrd="0" presId="urn:microsoft.com/office/officeart/2008/layout/LinedList"/>
    <dgm:cxn modelId="{7A1F875C-6F7C-4443-9DCE-0B5F3987CF31}" type="presParOf" srcId="{7A5735BB-3D39-4F3B-8B53-24F70E7E898A}" destId="{DC34047B-0DB4-48FB-8604-E3F19B4EBA9F}" srcOrd="8" destOrd="0" presId="urn:microsoft.com/office/officeart/2008/layout/LinedList"/>
    <dgm:cxn modelId="{00C8DDCD-7343-4E67-B8A3-0B6923DD0E51}" type="presParOf" srcId="{7A5735BB-3D39-4F3B-8B53-24F70E7E898A}" destId="{31878D09-C1AC-4496-B35E-8D8E34596C0D}" srcOrd="9" destOrd="0" presId="urn:microsoft.com/office/officeart/2008/layout/LinedList"/>
    <dgm:cxn modelId="{2995F918-8C39-4978-BAA9-7DF09927A359}" type="presParOf" srcId="{31878D09-C1AC-4496-B35E-8D8E34596C0D}" destId="{BE29A0AE-692E-4EF7-B50F-3848BF7E50B7}" srcOrd="0" destOrd="0" presId="urn:microsoft.com/office/officeart/2008/layout/LinedList"/>
    <dgm:cxn modelId="{7894DB9D-EE32-42C7-B95D-7A8B47130AD7}" type="presParOf" srcId="{31878D09-C1AC-4496-B35E-8D8E34596C0D}" destId="{4BFA710A-FEC2-48B8-8383-F450C84D0088}" srcOrd="1" destOrd="0" presId="urn:microsoft.com/office/officeart/2008/layout/LinedList"/>
    <dgm:cxn modelId="{C49E975E-CE67-489A-951F-03808CCFFF18}" type="presParOf" srcId="{7A5735BB-3D39-4F3B-8B53-24F70E7E898A}" destId="{8E845AF9-39D3-4F27-9D09-7F8FD558E1E8}" srcOrd="10" destOrd="0" presId="urn:microsoft.com/office/officeart/2008/layout/LinedList"/>
    <dgm:cxn modelId="{6C030313-3FC8-41F5-BF75-A06619591EF0}" type="presParOf" srcId="{7A5735BB-3D39-4F3B-8B53-24F70E7E898A}" destId="{6BC1FB28-072B-4DB7-9E10-2D7C8E3219FA}" srcOrd="11" destOrd="0" presId="urn:microsoft.com/office/officeart/2008/layout/LinedList"/>
    <dgm:cxn modelId="{CED9010B-2E91-4AB4-8197-4EFDEBADFE2C}" type="presParOf" srcId="{6BC1FB28-072B-4DB7-9E10-2D7C8E3219FA}" destId="{D0D317D3-B640-4A29-B940-82B49D77ACA3}" srcOrd="0" destOrd="0" presId="urn:microsoft.com/office/officeart/2008/layout/LinedList"/>
    <dgm:cxn modelId="{F2E31D0D-F25E-4DC6-B6C4-34336B9F92D5}" type="presParOf" srcId="{6BC1FB28-072B-4DB7-9E10-2D7C8E3219FA}" destId="{85A9432E-1A30-4043-BECC-ACE0DF054FB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29C8265-3936-45D4-A77F-A20ABF07AEB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B45C2F0-B083-4FCE-8F95-8505D4F64376}">
      <dgm:prSet custT="1"/>
      <dgm:spPr/>
      <dgm:t>
        <a:bodyPr/>
        <a:lstStyle/>
        <a:p>
          <a:r>
            <a:rPr lang="en-US" sz="2000" b="1" i="0" dirty="0"/>
            <a:t>It is characterized by respiratory distress secondary to cardiogenic pulmonary edema</a:t>
          </a:r>
          <a:r>
            <a:rPr lang="en-US" sz="1900" b="0" i="0" dirty="0"/>
            <a:t>. </a:t>
          </a:r>
          <a:endParaRPr lang="en-US" sz="1900" dirty="0"/>
        </a:p>
      </dgm:t>
    </dgm:pt>
    <dgm:pt modelId="{F24A0A11-FC8E-44F0-885D-44067CCCEA86}" type="parTrans" cxnId="{D36E872C-DD1D-409D-A598-F155230B267F}">
      <dgm:prSet/>
      <dgm:spPr/>
      <dgm:t>
        <a:bodyPr/>
        <a:lstStyle/>
        <a:p>
          <a:endParaRPr lang="en-US"/>
        </a:p>
      </dgm:t>
    </dgm:pt>
    <dgm:pt modelId="{46992556-CD00-441C-BF08-F613CD5BC031}" type="sibTrans" cxnId="{D36E872C-DD1D-409D-A598-F155230B267F}">
      <dgm:prSet/>
      <dgm:spPr/>
      <dgm:t>
        <a:bodyPr/>
        <a:lstStyle/>
        <a:p>
          <a:endParaRPr lang="en-US"/>
        </a:p>
      </dgm:t>
    </dgm:pt>
    <dgm:pt modelId="{3703557E-6B56-428C-8783-E33FAA3F5CBD}">
      <dgm:prSet custT="1"/>
      <dgm:spPr/>
      <dgm:t>
        <a:bodyPr/>
        <a:lstStyle/>
        <a:p>
          <a:r>
            <a:rPr lang="en-US" sz="2000" b="1" i="0" dirty="0"/>
            <a:t>This reaction is most common in patients already in a fluid-overloaded state, such as congestive heart failure or acute renal failure. </a:t>
          </a:r>
          <a:endParaRPr lang="en-US" sz="2000" b="1" dirty="0"/>
        </a:p>
      </dgm:t>
    </dgm:pt>
    <dgm:pt modelId="{54023010-A5C1-46F5-9E65-6CF4E2767B9A}" type="parTrans" cxnId="{6F85E8B0-DFFC-4E89-B39D-DF0571119A98}">
      <dgm:prSet/>
      <dgm:spPr/>
      <dgm:t>
        <a:bodyPr/>
        <a:lstStyle/>
        <a:p>
          <a:endParaRPr lang="en-US"/>
        </a:p>
      </dgm:t>
    </dgm:pt>
    <dgm:pt modelId="{48492421-D1A1-4841-A05E-BFF4ADED3EDC}" type="sibTrans" cxnId="{6F85E8B0-DFFC-4E89-B39D-DF0571119A98}">
      <dgm:prSet/>
      <dgm:spPr/>
      <dgm:t>
        <a:bodyPr/>
        <a:lstStyle/>
        <a:p>
          <a:endParaRPr lang="en-US"/>
        </a:p>
      </dgm:t>
    </dgm:pt>
    <dgm:pt modelId="{9D066904-6BB7-4208-A037-A32CA002ED66}">
      <dgm:prSet/>
      <dgm:spPr/>
      <dgm:t>
        <a:bodyPr/>
        <a:lstStyle/>
        <a:p>
          <a:r>
            <a:rPr lang="en-US" b="1" i="0" dirty="0"/>
            <a:t>Diagnosis is based on symptom onset within 6 to 12 hours of receiving a transfusion, clinical evidence of fluid overload, pulmonary edema, elevated brain natriuretic peptide, and response to diuretics.</a:t>
          </a:r>
          <a:endParaRPr lang="en-US" b="1" dirty="0"/>
        </a:p>
      </dgm:t>
    </dgm:pt>
    <dgm:pt modelId="{5A875E04-E7C3-4B72-A317-5CF5BF7154EF}" type="parTrans" cxnId="{A8349E5A-D28A-47B6-89B3-87A7F6028BEC}">
      <dgm:prSet/>
      <dgm:spPr/>
      <dgm:t>
        <a:bodyPr/>
        <a:lstStyle/>
        <a:p>
          <a:endParaRPr lang="en-US"/>
        </a:p>
      </dgm:t>
    </dgm:pt>
    <dgm:pt modelId="{385B5095-034D-4280-B785-F02349743360}" type="sibTrans" cxnId="{A8349E5A-D28A-47B6-89B3-87A7F6028BEC}">
      <dgm:prSet/>
      <dgm:spPr/>
      <dgm:t>
        <a:bodyPr/>
        <a:lstStyle/>
        <a:p>
          <a:endParaRPr lang="en-US"/>
        </a:p>
      </dgm:t>
    </dgm:pt>
    <dgm:pt modelId="{282A397B-A001-4228-ACE9-64D79EF591C1}">
      <dgm:prSet/>
      <dgm:spPr/>
      <dgm:t>
        <a:bodyPr/>
        <a:lstStyle/>
        <a:p>
          <a:r>
            <a:rPr lang="en-US" b="1" i="0" dirty="0"/>
            <a:t>Preventive efforts and treatment include limiting the number of transfusions to the lowest amount necessary, transfusing over the slowest possible time, and administering diuretics before or between transfusions.</a:t>
          </a:r>
          <a:endParaRPr lang="en-US" b="1" dirty="0"/>
        </a:p>
      </dgm:t>
    </dgm:pt>
    <dgm:pt modelId="{471B90D9-8FB2-4721-B0B5-B426A6C35C71}" type="parTrans" cxnId="{59EE5D53-4CA3-48BD-B890-FFDF3456BDA9}">
      <dgm:prSet/>
      <dgm:spPr/>
      <dgm:t>
        <a:bodyPr/>
        <a:lstStyle/>
        <a:p>
          <a:endParaRPr lang="en-US"/>
        </a:p>
      </dgm:t>
    </dgm:pt>
    <dgm:pt modelId="{0A2F91EC-DDA0-4010-9297-5A1B1E829E58}" type="sibTrans" cxnId="{59EE5D53-4CA3-48BD-B890-FFDF3456BDA9}">
      <dgm:prSet/>
      <dgm:spPr/>
      <dgm:t>
        <a:bodyPr/>
        <a:lstStyle/>
        <a:p>
          <a:endParaRPr lang="en-US"/>
        </a:p>
      </dgm:t>
    </dgm:pt>
    <dgm:pt modelId="{F7117FCD-28E1-4E41-B3F4-3F2B385AD9DE}" type="pres">
      <dgm:prSet presAssocID="{C29C8265-3936-45D4-A77F-A20ABF07AEB6}" presName="root" presStyleCnt="0">
        <dgm:presLayoutVars>
          <dgm:dir/>
          <dgm:resizeHandles val="exact"/>
        </dgm:presLayoutVars>
      </dgm:prSet>
      <dgm:spPr/>
    </dgm:pt>
    <dgm:pt modelId="{8DD0E477-250D-4DB3-86BC-9B898D786FCE}" type="pres">
      <dgm:prSet presAssocID="{EB45C2F0-B083-4FCE-8F95-8505D4F64376}" presName="compNode" presStyleCnt="0"/>
      <dgm:spPr/>
    </dgm:pt>
    <dgm:pt modelId="{0D2D7CB4-9F02-4396-BF5C-33007D5DD086}" type="pres">
      <dgm:prSet presAssocID="{EB45C2F0-B083-4FCE-8F95-8505D4F64376}" presName="bgRect" presStyleLbl="bgShp" presStyleIdx="0" presStyleCnt="4"/>
      <dgm:spPr/>
    </dgm:pt>
    <dgm:pt modelId="{21D7EC4C-A745-4E73-BA31-D3A0C20286F2}" type="pres">
      <dgm:prSet presAssocID="{EB45C2F0-B083-4FCE-8F95-8505D4F6437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1C41BF16-EB35-4B13-AA99-44DCC0C23296}" type="pres">
      <dgm:prSet presAssocID="{EB45C2F0-B083-4FCE-8F95-8505D4F64376}" presName="spaceRect" presStyleCnt="0"/>
      <dgm:spPr/>
    </dgm:pt>
    <dgm:pt modelId="{0364C45A-4E03-4376-AF8F-096E60A60277}" type="pres">
      <dgm:prSet presAssocID="{EB45C2F0-B083-4FCE-8F95-8505D4F64376}" presName="parTx" presStyleLbl="revTx" presStyleIdx="0" presStyleCnt="4">
        <dgm:presLayoutVars>
          <dgm:chMax val="0"/>
          <dgm:chPref val="0"/>
        </dgm:presLayoutVars>
      </dgm:prSet>
      <dgm:spPr/>
    </dgm:pt>
    <dgm:pt modelId="{9D3CBA75-D347-4405-822D-2D0804CCEA31}" type="pres">
      <dgm:prSet presAssocID="{46992556-CD00-441C-BF08-F613CD5BC031}" presName="sibTrans" presStyleCnt="0"/>
      <dgm:spPr/>
    </dgm:pt>
    <dgm:pt modelId="{48DC1CEA-0336-4B61-8317-2A6C4332A7D0}" type="pres">
      <dgm:prSet presAssocID="{3703557E-6B56-428C-8783-E33FAA3F5CBD}" presName="compNode" presStyleCnt="0"/>
      <dgm:spPr/>
    </dgm:pt>
    <dgm:pt modelId="{F3527A2D-9EEA-41CE-9452-65F7BDA7F567}" type="pres">
      <dgm:prSet presAssocID="{3703557E-6B56-428C-8783-E33FAA3F5CBD}" presName="bgRect" presStyleLbl="bgShp" presStyleIdx="1" presStyleCnt="4"/>
      <dgm:spPr/>
    </dgm:pt>
    <dgm:pt modelId="{CFAE0C97-B1E0-4D65-A523-AB65CE64B396}" type="pres">
      <dgm:prSet presAssocID="{3703557E-6B56-428C-8783-E33FAA3F5CB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 Organ"/>
        </a:ext>
      </dgm:extLst>
    </dgm:pt>
    <dgm:pt modelId="{241E0982-BEEF-4237-A432-F9EF266C0162}" type="pres">
      <dgm:prSet presAssocID="{3703557E-6B56-428C-8783-E33FAA3F5CBD}" presName="spaceRect" presStyleCnt="0"/>
      <dgm:spPr/>
    </dgm:pt>
    <dgm:pt modelId="{E030154B-502E-47B6-AF15-C5F9E1F03BAF}" type="pres">
      <dgm:prSet presAssocID="{3703557E-6B56-428C-8783-E33FAA3F5CBD}" presName="parTx" presStyleLbl="revTx" presStyleIdx="1" presStyleCnt="4">
        <dgm:presLayoutVars>
          <dgm:chMax val="0"/>
          <dgm:chPref val="0"/>
        </dgm:presLayoutVars>
      </dgm:prSet>
      <dgm:spPr/>
    </dgm:pt>
    <dgm:pt modelId="{545B9EB0-47CB-4F22-BD4F-1C3F99020758}" type="pres">
      <dgm:prSet presAssocID="{48492421-D1A1-4841-A05E-BFF4ADED3EDC}" presName="sibTrans" presStyleCnt="0"/>
      <dgm:spPr/>
    </dgm:pt>
    <dgm:pt modelId="{2D8FCDBE-8D5A-4217-A9F5-297CF0DC866D}" type="pres">
      <dgm:prSet presAssocID="{9D066904-6BB7-4208-A037-A32CA002ED66}" presName="compNode" presStyleCnt="0"/>
      <dgm:spPr/>
    </dgm:pt>
    <dgm:pt modelId="{CE2B36B8-8267-42AA-888F-BDFA6861B503}" type="pres">
      <dgm:prSet presAssocID="{9D066904-6BB7-4208-A037-A32CA002ED66}" presName="bgRect" presStyleLbl="bgShp" presStyleIdx="2" presStyleCnt="4"/>
      <dgm:spPr/>
    </dgm:pt>
    <dgm:pt modelId="{CCB13DE9-CC26-4019-9277-17FA9EAF751D}" type="pres">
      <dgm:prSet presAssocID="{9D066904-6BB7-4208-A037-A32CA002ED6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V"/>
        </a:ext>
      </dgm:extLst>
    </dgm:pt>
    <dgm:pt modelId="{3726C712-ED0E-44E9-9F74-DF7853BEB8A2}" type="pres">
      <dgm:prSet presAssocID="{9D066904-6BB7-4208-A037-A32CA002ED66}" presName="spaceRect" presStyleCnt="0"/>
      <dgm:spPr/>
    </dgm:pt>
    <dgm:pt modelId="{F1C6A8E9-7044-4ED2-9D88-B4D938FD78AA}" type="pres">
      <dgm:prSet presAssocID="{9D066904-6BB7-4208-A037-A32CA002ED66}" presName="parTx" presStyleLbl="revTx" presStyleIdx="2" presStyleCnt="4">
        <dgm:presLayoutVars>
          <dgm:chMax val="0"/>
          <dgm:chPref val="0"/>
        </dgm:presLayoutVars>
      </dgm:prSet>
      <dgm:spPr/>
    </dgm:pt>
    <dgm:pt modelId="{AE258B23-0B22-4A3F-97F6-4E8C9EC6FF78}" type="pres">
      <dgm:prSet presAssocID="{385B5095-034D-4280-B785-F02349743360}" presName="sibTrans" presStyleCnt="0"/>
      <dgm:spPr/>
    </dgm:pt>
    <dgm:pt modelId="{75BAE011-419D-4BC9-8493-9A02982235D0}" type="pres">
      <dgm:prSet presAssocID="{282A397B-A001-4228-ACE9-64D79EF591C1}" presName="compNode" presStyleCnt="0"/>
      <dgm:spPr/>
    </dgm:pt>
    <dgm:pt modelId="{92C1E251-176B-4CE9-8969-82DBDAED2A6A}" type="pres">
      <dgm:prSet presAssocID="{282A397B-A001-4228-ACE9-64D79EF591C1}" presName="bgRect" presStyleLbl="bgShp" presStyleIdx="3" presStyleCnt="4"/>
      <dgm:spPr/>
    </dgm:pt>
    <dgm:pt modelId="{509F5A22-8EDD-44E8-9243-F7BCED19D707}" type="pres">
      <dgm:prSet presAssocID="{282A397B-A001-4228-ACE9-64D79EF591C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dney"/>
        </a:ext>
      </dgm:extLst>
    </dgm:pt>
    <dgm:pt modelId="{EDEE432F-D96D-4D5A-863E-ECB72C69FD62}" type="pres">
      <dgm:prSet presAssocID="{282A397B-A001-4228-ACE9-64D79EF591C1}" presName="spaceRect" presStyleCnt="0"/>
      <dgm:spPr/>
    </dgm:pt>
    <dgm:pt modelId="{1144C088-B13D-440B-AB54-1C269463A29C}" type="pres">
      <dgm:prSet presAssocID="{282A397B-A001-4228-ACE9-64D79EF591C1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36E872C-DD1D-409D-A598-F155230B267F}" srcId="{C29C8265-3936-45D4-A77F-A20ABF07AEB6}" destId="{EB45C2F0-B083-4FCE-8F95-8505D4F64376}" srcOrd="0" destOrd="0" parTransId="{F24A0A11-FC8E-44F0-885D-44067CCCEA86}" sibTransId="{46992556-CD00-441C-BF08-F613CD5BC031}"/>
    <dgm:cxn modelId="{DE0F0B51-095D-41AC-BE98-77C7237D881B}" type="presOf" srcId="{9D066904-6BB7-4208-A037-A32CA002ED66}" destId="{F1C6A8E9-7044-4ED2-9D88-B4D938FD78AA}" srcOrd="0" destOrd="0" presId="urn:microsoft.com/office/officeart/2018/2/layout/IconVerticalSolidList"/>
    <dgm:cxn modelId="{59EE5D53-4CA3-48BD-B890-FFDF3456BDA9}" srcId="{C29C8265-3936-45D4-A77F-A20ABF07AEB6}" destId="{282A397B-A001-4228-ACE9-64D79EF591C1}" srcOrd="3" destOrd="0" parTransId="{471B90D9-8FB2-4721-B0B5-B426A6C35C71}" sibTransId="{0A2F91EC-DDA0-4010-9297-5A1B1E829E58}"/>
    <dgm:cxn modelId="{A8349E5A-D28A-47B6-89B3-87A7F6028BEC}" srcId="{C29C8265-3936-45D4-A77F-A20ABF07AEB6}" destId="{9D066904-6BB7-4208-A037-A32CA002ED66}" srcOrd="2" destOrd="0" parTransId="{5A875E04-E7C3-4B72-A317-5CF5BF7154EF}" sibTransId="{385B5095-034D-4280-B785-F02349743360}"/>
    <dgm:cxn modelId="{41531887-4D5D-4050-9D2C-89E8266EB551}" type="presOf" srcId="{282A397B-A001-4228-ACE9-64D79EF591C1}" destId="{1144C088-B13D-440B-AB54-1C269463A29C}" srcOrd="0" destOrd="0" presId="urn:microsoft.com/office/officeart/2018/2/layout/IconVerticalSolidList"/>
    <dgm:cxn modelId="{6F85E8B0-DFFC-4E89-B39D-DF0571119A98}" srcId="{C29C8265-3936-45D4-A77F-A20ABF07AEB6}" destId="{3703557E-6B56-428C-8783-E33FAA3F5CBD}" srcOrd="1" destOrd="0" parTransId="{54023010-A5C1-46F5-9E65-6CF4E2767B9A}" sibTransId="{48492421-D1A1-4841-A05E-BFF4ADED3EDC}"/>
    <dgm:cxn modelId="{30CF62BB-B60E-426C-9F17-BD6783EA4142}" type="presOf" srcId="{EB45C2F0-B083-4FCE-8F95-8505D4F64376}" destId="{0364C45A-4E03-4376-AF8F-096E60A60277}" srcOrd="0" destOrd="0" presId="urn:microsoft.com/office/officeart/2018/2/layout/IconVerticalSolidList"/>
    <dgm:cxn modelId="{EA8352C0-4B1F-4C5E-A1AC-1FC03E46F163}" type="presOf" srcId="{C29C8265-3936-45D4-A77F-A20ABF07AEB6}" destId="{F7117FCD-28E1-4E41-B3F4-3F2B385AD9DE}" srcOrd="0" destOrd="0" presId="urn:microsoft.com/office/officeart/2018/2/layout/IconVerticalSolidList"/>
    <dgm:cxn modelId="{9FB539EF-CB85-4F2E-BED0-96281FF7039E}" type="presOf" srcId="{3703557E-6B56-428C-8783-E33FAA3F5CBD}" destId="{E030154B-502E-47B6-AF15-C5F9E1F03BAF}" srcOrd="0" destOrd="0" presId="urn:microsoft.com/office/officeart/2018/2/layout/IconVerticalSolidList"/>
    <dgm:cxn modelId="{980A924E-6DF7-47C6-B79D-B86898A37BE0}" type="presParOf" srcId="{F7117FCD-28E1-4E41-B3F4-3F2B385AD9DE}" destId="{8DD0E477-250D-4DB3-86BC-9B898D786FCE}" srcOrd="0" destOrd="0" presId="urn:microsoft.com/office/officeart/2018/2/layout/IconVerticalSolidList"/>
    <dgm:cxn modelId="{E8930395-5830-4262-A3BA-A7694E827616}" type="presParOf" srcId="{8DD0E477-250D-4DB3-86BC-9B898D786FCE}" destId="{0D2D7CB4-9F02-4396-BF5C-33007D5DD086}" srcOrd="0" destOrd="0" presId="urn:microsoft.com/office/officeart/2018/2/layout/IconVerticalSolidList"/>
    <dgm:cxn modelId="{D3402FBD-99C8-43AA-A139-BCE21F7874D1}" type="presParOf" srcId="{8DD0E477-250D-4DB3-86BC-9B898D786FCE}" destId="{21D7EC4C-A745-4E73-BA31-D3A0C20286F2}" srcOrd="1" destOrd="0" presId="urn:microsoft.com/office/officeart/2018/2/layout/IconVerticalSolidList"/>
    <dgm:cxn modelId="{2DE3E206-5BF3-47C2-BA9F-DDF89CA18BA6}" type="presParOf" srcId="{8DD0E477-250D-4DB3-86BC-9B898D786FCE}" destId="{1C41BF16-EB35-4B13-AA99-44DCC0C23296}" srcOrd="2" destOrd="0" presId="urn:microsoft.com/office/officeart/2018/2/layout/IconVerticalSolidList"/>
    <dgm:cxn modelId="{A6FD7946-FA24-4ACB-BFEC-5777A174975D}" type="presParOf" srcId="{8DD0E477-250D-4DB3-86BC-9B898D786FCE}" destId="{0364C45A-4E03-4376-AF8F-096E60A60277}" srcOrd="3" destOrd="0" presId="urn:microsoft.com/office/officeart/2018/2/layout/IconVerticalSolidList"/>
    <dgm:cxn modelId="{0993E7EF-3BD3-48C3-A2EC-B5466D6BF23E}" type="presParOf" srcId="{F7117FCD-28E1-4E41-B3F4-3F2B385AD9DE}" destId="{9D3CBA75-D347-4405-822D-2D0804CCEA31}" srcOrd="1" destOrd="0" presId="urn:microsoft.com/office/officeart/2018/2/layout/IconVerticalSolidList"/>
    <dgm:cxn modelId="{157ED4CD-F931-4998-A8F2-4190B4021851}" type="presParOf" srcId="{F7117FCD-28E1-4E41-B3F4-3F2B385AD9DE}" destId="{48DC1CEA-0336-4B61-8317-2A6C4332A7D0}" srcOrd="2" destOrd="0" presId="urn:microsoft.com/office/officeart/2018/2/layout/IconVerticalSolidList"/>
    <dgm:cxn modelId="{298A6FC5-F15C-4F6F-B3E3-1E33C53817D8}" type="presParOf" srcId="{48DC1CEA-0336-4B61-8317-2A6C4332A7D0}" destId="{F3527A2D-9EEA-41CE-9452-65F7BDA7F567}" srcOrd="0" destOrd="0" presId="urn:microsoft.com/office/officeart/2018/2/layout/IconVerticalSolidList"/>
    <dgm:cxn modelId="{A5386628-5CFF-4D79-A7FE-A13A4B4A47B7}" type="presParOf" srcId="{48DC1CEA-0336-4B61-8317-2A6C4332A7D0}" destId="{CFAE0C97-B1E0-4D65-A523-AB65CE64B396}" srcOrd="1" destOrd="0" presId="urn:microsoft.com/office/officeart/2018/2/layout/IconVerticalSolidList"/>
    <dgm:cxn modelId="{003DD257-DE9B-49E1-8F53-854C8BEC4339}" type="presParOf" srcId="{48DC1CEA-0336-4B61-8317-2A6C4332A7D0}" destId="{241E0982-BEEF-4237-A432-F9EF266C0162}" srcOrd="2" destOrd="0" presId="urn:microsoft.com/office/officeart/2018/2/layout/IconVerticalSolidList"/>
    <dgm:cxn modelId="{6A44104A-F13A-4266-8F5A-9BAD6D3C03E6}" type="presParOf" srcId="{48DC1CEA-0336-4B61-8317-2A6C4332A7D0}" destId="{E030154B-502E-47B6-AF15-C5F9E1F03BAF}" srcOrd="3" destOrd="0" presId="urn:microsoft.com/office/officeart/2018/2/layout/IconVerticalSolidList"/>
    <dgm:cxn modelId="{251A1FAA-3B48-4435-82BE-2D80248ECA60}" type="presParOf" srcId="{F7117FCD-28E1-4E41-B3F4-3F2B385AD9DE}" destId="{545B9EB0-47CB-4F22-BD4F-1C3F99020758}" srcOrd="3" destOrd="0" presId="urn:microsoft.com/office/officeart/2018/2/layout/IconVerticalSolidList"/>
    <dgm:cxn modelId="{0335023F-7B8A-4B01-A38A-914BAFE7855A}" type="presParOf" srcId="{F7117FCD-28E1-4E41-B3F4-3F2B385AD9DE}" destId="{2D8FCDBE-8D5A-4217-A9F5-297CF0DC866D}" srcOrd="4" destOrd="0" presId="urn:microsoft.com/office/officeart/2018/2/layout/IconVerticalSolidList"/>
    <dgm:cxn modelId="{2E53FE86-F898-4039-831B-FAB7E8D95875}" type="presParOf" srcId="{2D8FCDBE-8D5A-4217-A9F5-297CF0DC866D}" destId="{CE2B36B8-8267-42AA-888F-BDFA6861B503}" srcOrd="0" destOrd="0" presId="urn:microsoft.com/office/officeart/2018/2/layout/IconVerticalSolidList"/>
    <dgm:cxn modelId="{943D5497-0B17-4573-B092-568FB45660C0}" type="presParOf" srcId="{2D8FCDBE-8D5A-4217-A9F5-297CF0DC866D}" destId="{CCB13DE9-CC26-4019-9277-17FA9EAF751D}" srcOrd="1" destOrd="0" presId="urn:microsoft.com/office/officeart/2018/2/layout/IconVerticalSolidList"/>
    <dgm:cxn modelId="{A10C554D-E24D-41ED-84E2-1D99EE2A58B2}" type="presParOf" srcId="{2D8FCDBE-8D5A-4217-A9F5-297CF0DC866D}" destId="{3726C712-ED0E-44E9-9F74-DF7853BEB8A2}" srcOrd="2" destOrd="0" presId="urn:microsoft.com/office/officeart/2018/2/layout/IconVerticalSolidList"/>
    <dgm:cxn modelId="{7B063F8C-8720-4877-8BA6-EB053007E18F}" type="presParOf" srcId="{2D8FCDBE-8D5A-4217-A9F5-297CF0DC866D}" destId="{F1C6A8E9-7044-4ED2-9D88-B4D938FD78AA}" srcOrd="3" destOrd="0" presId="urn:microsoft.com/office/officeart/2018/2/layout/IconVerticalSolidList"/>
    <dgm:cxn modelId="{C231C3BE-E6D6-4120-80CB-1CB385380F23}" type="presParOf" srcId="{F7117FCD-28E1-4E41-B3F4-3F2B385AD9DE}" destId="{AE258B23-0B22-4A3F-97F6-4E8C9EC6FF78}" srcOrd="5" destOrd="0" presId="urn:microsoft.com/office/officeart/2018/2/layout/IconVerticalSolidList"/>
    <dgm:cxn modelId="{E2E4210E-54A5-475E-B5C9-BDFC4D49E09B}" type="presParOf" srcId="{F7117FCD-28E1-4E41-B3F4-3F2B385AD9DE}" destId="{75BAE011-419D-4BC9-8493-9A02982235D0}" srcOrd="6" destOrd="0" presId="urn:microsoft.com/office/officeart/2018/2/layout/IconVerticalSolidList"/>
    <dgm:cxn modelId="{A21C0277-8974-48DA-A511-4EDC755229BE}" type="presParOf" srcId="{75BAE011-419D-4BC9-8493-9A02982235D0}" destId="{92C1E251-176B-4CE9-8969-82DBDAED2A6A}" srcOrd="0" destOrd="0" presId="urn:microsoft.com/office/officeart/2018/2/layout/IconVerticalSolidList"/>
    <dgm:cxn modelId="{3D2D0D89-A5BE-4669-BF78-3A10B5291403}" type="presParOf" srcId="{75BAE011-419D-4BC9-8493-9A02982235D0}" destId="{509F5A22-8EDD-44E8-9243-F7BCED19D707}" srcOrd="1" destOrd="0" presId="urn:microsoft.com/office/officeart/2018/2/layout/IconVerticalSolidList"/>
    <dgm:cxn modelId="{913C0086-A47F-44DE-BD3C-F670B7335D74}" type="presParOf" srcId="{75BAE011-419D-4BC9-8493-9A02982235D0}" destId="{EDEE432F-D96D-4D5A-863E-ECB72C69FD62}" srcOrd="2" destOrd="0" presId="urn:microsoft.com/office/officeart/2018/2/layout/IconVerticalSolidList"/>
    <dgm:cxn modelId="{28E0C82F-E5B2-4985-8B59-8888B260ED01}" type="presParOf" srcId="{75BAE011-419D-4BC9-8493-9A02982235D0}" destId="{1144C088-B13D-440B-AB54-1C269463A29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129D8AD-5272-4C0F-8106-A541331B725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8BA2591-135F-49A0-98F1-F8F489DF020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i="0" dirty="0"/>
            <a:t>This is uncommon, occurring in about 1:12,000 transfusions. Mainly caused by the transfusion of antibodies in the plasma from the donor against HLA or human neutrophil antigens</a:t>
          </a:r>
          <a:r>
            <a:rPr lang="en-US" sz="1500" b="0" i="0" dirty="0"/>
            <a:t>. </a:t>
          </a:r>
          <a:endParaRPr lang="en-US" sz="1500" dirty="0"/>
        </a:p>
      </dgm:t>
    </dgm:pt>
    <dgm:pt modelId="{19921B8B-A73E-49FF-B44A-5A712F45A94E}" type="parTrans" cxnId="{BEEB050C-CEA3-41EF-A362-5412F0A8912F}">
      <dgm:prSet/>
      <dgm:spPr/>
      <dgm:t>
        <a:bodyPr/>
        <a:lstStyle/>
        <a:p>
          <a:endParaRPr lang="en-US"/>
        </a:p>
      </dgm:t>
    </dgm:pt>
    <dgm:pt modelId="{7EB5EE59-6607-4CED-A251-458743801395}" type="sibTrans" cxnId="{BEEB050C-CEA3-41EF-A362-5412F0A8912F}">
      <dgm:prSet/>
      <dgm:spPr/>
      <dgm:t>
        <a:bodyPr/>
        <a:lstStyle/>
        <a:p>
          <a:endParaRPr lang="en-US"/>
        </a:p>
      </dgm:t>
    </dgm:pt>
    <dgm:pt modelId="{3316D3C1-D2AB-4285-8960-209C5234775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i="0" dirty="0"/>
            <a:t>Patients will develop symptoms within 2 to 4 hours after receiving a transfusion</a:t>
          </a:r>
          <a:r>
            <a:rPr lang="en-US" sz="1500" b="0" i="0" dirty="0"/>
            <a:t>. </a:t>
          </a:r>
          <a:endParaRPr lang="en-US" sz="1500" dirty="0"/>
        </a:p>
      </dgm:t>
    </dgm:pt>
    <dgm:pt modelId="{80371877-5FD2-4D0D-86ED-FDF8695395C7}" type="parTrans" cxnId="{4A82AFFB-012B-4286-A099-4FE703E9C064}">
      <dgm:prSet/>
      <dgm:spPr/>
      <dgm:t>
        <a:bodyPr/>
        <a:lstStyle/>
        <a:p>
          <a:endParaRPr lang="en-US"/>
        </a:p>
      </dgm:t>
    </dgm:pt>
    <dgm:pt modelId="{AAFC65D8-0C77-40C0-A749-19408D64CD77}" type="sibTrans" cxnId="{4A82AFFB-012B-4286-A099-4FE703E9C064}">
      <dgm:prSet/>
      <dgm:spPr/>
      <dgm:t>
        <a:bodyPr/>
        <a:lstStyle/>
        <a:p>
          <a:endParaRPr lang="en-US"/>
        </a:p>
      </dgm:t>
    </dgm:pt>
    <dgm:pt modelId="{C11C02AA-8D0B-4262-8D03-03B4982E317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i="0" dirty="0"/>
            <a:t>Patients will develop acute hypoxemic respiratory distress, similar to acute respiratory distress syndrome (ARDS). Patients will have pulmonary edema, normal CVP, without evidence of left heart failure CVP. </a:t>
          </a:r>
          <a:endParaRPr lang="en-US" sz="1600" b="1" dirty="0"/>
        </a:p>
      </dgm:t>
    </dgm:pt>
    <dgm:pt modelId="{7548AC0F-7D6E-4409-9A3C-E4FE3BD07892}" type="parTrans" cxnId="{15683248-6C54-43EF-91E8-0FA3237A6DBD}">
      <dgm:prSet/>
      <dgm:spPr/>
      <dgm:t>
        <a:bodyPr/>
        <a:lstStyle/>
        <a:p>
          <a:endParaRPr lang="en-US"/>
        </a:p>
      </dgm:t>
    </dgm:pt>
    <dgm:pt modelId="{53FBA1E2-F9A3-4348-969A-9BDBCEBD824B}" type="sibTrans" cxnId="{15683248-6C54-43EF-91E8-0FA3237A6DBD}">
      <dgm:prSet/>
      <dgm:spPr/>
      <dgm:t>
        <a:bodyPr/>
        <a:lstStyle/>
        <a:p>
          <a:endParaRPr lang="en-US"/>
        </a:p>
      </dgm:t>
    </dgm:pt>
    <dgm:pt modelId="{4EDA17C7-437E-4DB8-9138-50614648E88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i="0" dirty="0"/>
            <a:t>Diagnosis is made based on a history of recent transfusion, chest x-ray with diffuse patchy infiltrates, and the exclusion of other etiologies. While there is a 10% mortality, the remaining 90% will resolve within 96 hours with supportive care only.</a:t>
          </a:r>
          <a:endParaRPr lang="en-US" sz="1600" b="1" dirty="0"/>
        </a:p>
      </dgm:t>
    </dgm:pt>
    <dgm:pt modelId="{EF7676C8-2A86-4595-A963-3CAB16C9F9C4}" type="parTrans" cxnId="{AEEEBF28-E667-4140-BB6B-EFDE7CD22225}">
      <dgm:prSet/>
      <dgm:spPr/>
      <dgm:t>
        <a:bodyPr/>
        <a:lstStyle/>
        <a:p>
          <a:endParaRPr lang="en-US"/>
        </a:p>
      </dgm:t>
    </dgm:pt>
    <dgm:pt modelId="{DC5A6A95-9EA4-460C-9235-24C726B32D42}" type="sibTrans" cxnId="{AEEEBF28-E667-4140-BB6B-EFDE7CD22225}">
      <dgm:prSet/>
      <dgm:spPr/>
      <dgm:t>
        <a:bodyPr/>
        <a:lstStyle/>
        <a:p>
          <a:endParaRPr lang="en-US"/>
        </a:p>
      </dgm:t>
    </dgm:pt>
    <dgm:pt modelId="{F0B0BD50-D9ED-4DCA-9033-FCCC43E22D6C}" type="pres">
      <dgm:prSet presAssocID="{0129D8AD-5272-4C0F-8106-A541331B7256}" presName="root" presStyleCnt="0">
        <dgm:presLayoutVars>
          <dgm:dir/>
          <dgm:resizeHandles val="exact"/>
        </dgm:presLayoutVars>
      </dgm:prSet>
      <dgm:spPr/>
    </dgm:pt>
    <dgm:pt modelId="{DBED2F79-1A7E-4C00-8530-DFEB61C939B7}" type="pres">
      <dgm:prSet presAssocID="{58BA2591-135F-49A0-98F1-F8F489DF020F}" presName="compNode" presStyleCnt="0"/>
      <dgm:spPr/>
    </dgm:pt>
    <dgm:pt modelId="{CDB201C0-61E1-48C5-AC9A-075101EEFE36}" type="pres">
      <dgm:prSet presAssocID="{58BA2591-135F-49A0-98F1-F8F489DF020F}" presName="bgRect" presStyleLbl="bgShp" presStyleIdx="0" presStyleCnt="4" custLinFactNeighborX="3665" custLinFactNeighborY="5506"/>
      <dgm:spPr/>
    </dgm:pt>
    <dgm:pt modelId="{3EE3396C-8B83-4292-A4ED-C2F9BEEDB5A4}" type="pres">
      <dgm:prSet presAssocID="{58BA2591-135F-49A0-98F1-F8F489DF020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V"/>
        </a:ext>
      </dgm:extLst>
    </dgm:pt>
    <dgm:pt modelId="{98864DF1-32D5-4069-8324-73F5D9081774}" type="pres">
      <dgm:prSet presAssocID="{58BA2591-135F-49A0-98F1-F8F489DF020F}" presName="spaceRect" presStyleCnt="0"/>
      <dgm:spPr/>
    </dgm:pt>
    <dgm:pt modelId="{CC59472B-E03F-478F-9971-8772B080451F}" type="pres">
      <dgm:prSet presAssocID="{58BA2591-135F-49A0-98F1-F8F489DF020F}" presName="parTx" presStyleLbl="revTx" presStyleIdx="0" presStyleCnt="4">
        <dgm:presLayoutVars>
          <dgm:chMax val="0"/>
          <dgm:chPref val="0"/>
        </dgm:presLayoutVars>
      </dgm:prSet>
      <dgm:spPr/>
    </dgm:pt>
    <dgm:pt modelId="{7F6E07A5-1E4D-415F-901D-F81C592796C0}" type="pres">
      <dgm:prSet presAssocID="{7EB5EE59-6607-4CED-A251-458743801395}" presName="sibTrans" presStyleCnt="0"/>
      <dgm:spPr/>
    </dgm:pt>
    <dgm:pt modelId="{37EC78DC-DA99-479B-8A37-6B2DB0263E18}" type="pres">
      <dgm:prSet presAssocID="{3316D3C1-D2AB-4285-8960-209C52347756}" presName="compNode" presStyleCnt="0"/>
      <dgm:spPr/>
    </dgm:pt>
    <dgm:pt modelId="{AFFE08C1-3C25-42A9-92EC-4BE56213EB28}" type="pres">
      <dgm:prSet presAssocID="{3316D3C1-D2AB-4285-8960-209C52347756}" presName="bgRect" presStyleLbl="bgShp" presStyleIdx="1" presStyleCnt="4"/>
      <dgm:spPr/>
    </dgm:pt>
    <dgm:pt modelId="{5AC4BA2B-ED5B-430E-B6E9-07B3B104C358}" type="pres">
      <dgm:prSet presAssocID="{3316D3C1-D2AB-4285-8960-209C5234775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dney"/>
        </a:ext>
      </dgm:extLst>
    </dgm:pt>
    <dgm:pt modelId="{FC6BCA0F-1F76-4578-982B-0014E4757F27}" type="pres">
      <dgm:prSet presAssocID="{3316D3C1-D2AB-4285-8960-209C52347756}" presName="spaceRect" presStyleCnt="0"/>
      <dgm:spPr/>
    </dgm:pt>
    <dgm:pt modelId="{857EEC52-574E-4391-9344-49E5ED94D578}" type="pres">
      <dgm:prSet presAssocID="{3316D3C1-D2AB-4285-8960-209C52347756}" presName="parTx" presStyleLbl="revTx" presStyleIdx="1" presStyleCnt="4">
        <dgm:presLayoutVars>
          <dgm:chMax val="0"/>
          <dgm:chPref val="0"/>
        </dgm:presLayoutVars>
      </dgm:prSet>
      <dgm:spPr/>
    </dgm:pt>
    <dgm:pt modelId="{773A465F-3A25-4316-8E13-2E1BCC429AB3}" type="pres">
      <dgm:prSet presAssocID="{AAFC65D8-0C77-40C0-A749-19408D64CD77}" presName="sibTrans" presStyleCnt="0"/>
      <dgm:spPr/>
    </dgm:pt>
    <dgm:pt modelId="{4E98E1DB-9391-4677-8DF1-9107F8BAB8D1}" type="pres">
      <dgm:prSet presAssocID="{C11C02AA-8D0B-4262-8D03-03B4982E3170}" presName="compNode" presStyleCnt="0"/>
      <dgm:spPr/>
    </dgm:pt>
    <dgm:pt modelId="{1B0FFEF3-B83C-4A51-A69C-D6EEB3D12348}" type="pres">
      <dgm:prSet presAssocID="{C11C02AA-8D0B-4262-8D03-03B4982E3170}" presName="bgRect" presStyleLbl="bgShp" presStyleIdx="2" presStyleCnt="4"/>
      <dgm:spPr/>
    </dgm:pt>
    <dgm:pt modelId="{F89B2C3C-8E0D-44DA-BBCC-D34763BA31D6}" type="pres">
      <dgm:prSet presAssocID="{C11C02AA-8D0B-4262-8D03-03B4982E317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ungs"/>
        </a:ext>
      </dgm:extLst>
    </dgm:pt>
    <dgm:pt modelId="{0F0E34A4-4ABC-42DA-9AF7-54B323533C79}" type="pres">
      <dgm:prSet presAssocID="{C11C02AA-8D0B-4262-8D03-03B4982E3170}" presName="spaceRect" presStyleCnt="0"/>
      <dgm:spPr/>
    </dgm:pt>
    <dgm:pt modelId="{646FA136-11F4-41FD-8E0C-965DF4560513}" type="pres">
      <dgm:prSet presAssocID="{C11C02AA-8D0B-4262-8D03-03B4982E3170}" presName="parTx" presStyleLbl="revTx" presStyleIdx="2" presStyleCnt="4">
        <dgm:presLayoutVars>
          <dgm:chMax val="0"/>
          <dgm:chPref val="0"/>
        </dgm:presLayoutVars>
      </dgm:prSet>
      <dgm:spPr/>
    </dgm:pt>
    <dgm:pt modelId="{EBB9130D-B1CB-4F6D-9FFB-9136A17753A3}" type="pres">
      <dgm:prSet presAssocID="{53FBA1E2-F9A3-4348-969A-9BDBCEBD824B}" presName="sibTrans" presStyleCnt="0"/>
      <dgm:spPr/>
    </dgm:pt>
    <dgm:pt modelId="{625C5F8C-9F82-465E-B27A-E45B7166785F}" type="pres">
      <dgm:prSet presAssocID="{4EDA17C7-437E-4DB8-9138-50614648E886}" presName="compNode" presStyleCnt="0"/>
      <dgm:spPr/>
    </dgm:pt>
    <dgm:pt modelId="{3E81E2B5-0F5C-4B18-BF30-122E713749CD}" type="pres">
      <dgm:prSet presAssocID="{4EDA17C7-437E-4DB8-9138-50614648E886}" presName="bgRect" presStyleLbl="bgShp" presStyleIdx="3" presStyleCnt="4"/>
      <dgm:spPr/>
    </dgm:pt>
    <dgm:pt modelId="{8BDE1B83-0373-4934-AE5E-E4D562EC4008}" type="pres">
      <dgm:prSet presAssocID="{4EDA17C7-437E-4DB8-9138-50614648E88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523136BE-3491-452C-BDFC-CFBE18F49881}" type="pres">
      <dgm:prSet presAssocID="{4EDA17C7-437E-4DB8-9138-50614648E886}" presName="spaceRect" presStyleCnt="0"/>
      <dgm:spPr/>
    </dgm:pt>
    <dgm:pt modelId="{04C351F6-1F85-467F-9F6C-A730B6D64F68}" type="pres">
      <dgm:prSet presAssocID="{4EDA17C7-437E-4DB8-9138-50614648E88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EEB050C-CEA3-41EF-A362-5412F0A8912F}" srcId="{0129D8AD-5272-4C0F-8106-A541331B7256}" destId="{58BA2591-135F-49A0-98F1-F8F489DF020F}" srcOrd="0" destOrd="0" parTransId="{19921B8B-A73E-49FF-B44A-5A712F45A94E}" sibTransId="{7EB5EE59-6607-4CED-A251-458743801395}"/>
    <dgm:cxn modelId="{AEEEBF28-E667-4140-BB6B-EFDE7CD22225}" srcId="{0129D8AD-5272-4C0F-8106-A541331B7256}" destId="{4EDA17C7-437E-4DB8-9138-50614648E886}" srcOrd="3" destOrd="0" parTransId="{EF7676C8-2A86-4595-A963-3CAB16C9F9C4}" sibTransId="{DC5A6A95-9EA4-460C-9235-24C726B32D42}"/>
    <dgm:cxn modelId="{3F285E2A-B251-4119-A9DF-1E7AFB92E304}" type="presOf" srcId="{0129D8AD-5272-4C0F-8106-A541331B7256}" destId="{F0B0BD50-D9ED-4DCA-9033-FCCC43E22D6C}" srcOrd="0" destOrd="0" presId="urn:microsoft.com/office/officeart/2018/2/layout/IconVerticalSolidList"/>
    <dgm:cxn modelId="{D5CB4146-EA22-4B54-A95F-7A234340691F}" type="presOf" srcId="{58BA2591-135F-49A0-98F1-F8F489DF020F}" destId="{CC59472B-E03F-478F-9971-8772B080451F}" srcOrd="0" destOrd="0" presId="urn:microsoft.com/office/officeart/2018/2/layout/IconVerticalSolidList"/>
    <dgm:cxn modelId="{15683248-6C54-43EF-91E8-0FA3237A6DBD}" srcId="{0129D8AD-5272-4C0F-8106-A541331B7256}" destId="{C11C02AA-8D0B-4262-8D03-03B4982E3170}" srcOrd="2" destOrd="0" parTransId="{7548AC0F-7D6E-4409-9A3C-E4FE3BD07892}" sibTransId="{53FBA1E2-F9A3-4348-969A-9BDBCEBD824B}"/>
    <dgm:cxn modelId="{3B0E984C-05C7-417B-A747-BBF94A5F0C97}" type="presOf" srcId="{3316D3C1-D2AB-4285-8960-209C52347756}" destId="{857EEC52-574E-4391-9344-49E5ED94D578}" srcOrd="0" destOrd="0" presId="urn:microsoft.com/office/officeart/2018/2/layout/IconVerticalSolidList"/>
    <dgm:cxn modelId="{A560DA80-6FA1-4776-980E-7861DDBC5B8C}" type="presOf" srcId="{4EDA17C7-437E-4DB8-9138-50614648E886}" destId="{04C351F6-1F85-467F-9F6C-A730B6D64F68}" srcOrd="0" destOrd="0" presId="urn:microsoft.com/office/officeart/2018/2/layout/IconVerticalSolidList"/>
    <dgm:cxn modelId="{C8ED2EDA-88E2-4F30-A320-F68D34AF1C1B}" type="presOf" srcId="{C11C02AA-8D0B-4262-8D03-03B4982E3170}" destId="{646FA136-11F4-41FD-8E0C-965DF4560513}" srcOrd="0" destOrd="0" presId="urn:microsoft.com/office/officeart/2018/2/layout/IconVerticalSolidList"/>
    <dgm:cxn modelId="{4A82AFFB-012B-4286-A099-4FE703E9C064}" srcId="{0129D8AD-5272-4C0F-8106-A541331B7256}" destId="{3316D3C1-D2AB-4285-8960-209C52347756}" srcOrd="1" destOrd="0" parTransId="{80371877-5FD2-4D0D-86ED-FDF8695395C7}" sibTransId="{AAFC65D8-0C77-40C0-A749-19408D64CD77}"/>
    <dgm:cxn modelId="{FEAAD6AF-E8CE-4792-BBC0-00ABD97F28A4}" type="presParOf" srcId="{F0B0BD50-D9ED-4DCA-9033-FCCC43E22D6C}" destId="{DBED2F79-1A7E-4C00-8530-DFEB61C939B7}" srcOrd="0" destOrd="0" presId="urn:microsoft.com/office/officeart/2018/2/layout/IconVerticalSolidList"/>
    <dgm:cxn modelId="{F96A8F60-AF58-4E2F-99D1-4145247152FC}" type="presParOf" srcId="{DBED2F79-1A7E-4C00-8530-DFEB61C939B7}" destId="{CDB201C0-61E1-48C5-AC9A-075101EEFE36}" srcOrd="0" destOrd="0" presId="urn:microsoft.com/office/officeart/2018/2/layout/IconVerticalSolidList"/>
    <dgm:cxn modelId="{72B5475F-83EB-4183-A52B-6692E48E3DB5}" type="presParOf" srcId="{DBED2F79-1A7E-4C00-8530-DFEB61C939B7}" destId="{3EE3396C-8B83-4292-A4ED-C2F9BEEDB5A4}" srcOrd="1" destOrd="0" presId="urn:microsoft.com/office/officeart/2018/2/layout/IconVerticalSolidList"/>
    <dgm:cxn modelId="{B311EC52-350A-4380-96A6-94D1E83A82BC}" type="presParOf" srcId="{DBED2F79-1A7E-4C00-8530-DFEB61C939B7}" destId="{98864DF1-32D5-4069-8324-73F5D9081774}" srcOrd="2" destOrd="0" presId="urn:microsoft.com/office/officeart/2018/2/layout/IconVerticalSolidList"/>
    <dgm:cxn modelId="{7F6FB818-596B-4347-8545-7B4C05B17667}" type="presParOf" srcId="{DBED2F79-1A7E-4C00-8530-DFEB61C939B7}" destId="{CC59472B-E03F-478F-9971-8772B080451F}" srcOrd="3" destOrd="0" presId="urn:microsoft.com/office/officeart/2018/2/layout/IconVerticalSolidList"/>
    <dgm:cxn modelId="{A3112669-643C-4C7E-BCE4-889B4946603E}" type="presParOf" srcId="{F0B0BD50-D9ED-4DCA-9033-FCCC43E22D6C}" destId="{7F6E07A5-1E4D-415F-901D-F81C592796C0}" srcOrd="1" destOrd="0" presId="urn:microsoft.com/office/officeart/2018/2/layout/IconVerticalSolidList"/>
    <dgm:cxn modelId="{C23FA3B8-6777-450D-9EE7-DA5C59E3B9AA}" type="presParOf" srcId="{F0B0BD50-D9ED-4DCA-9033-FCCC43E22D6C}" destId="{37EC78DC-DA99-479B-8A37-6B2DB0263E18}" srcOrd="2" destOrd="0" presId="urn:microsoft.com/office/officeart/2018/2/layout/IconVerticalSolidList"/>
    <dgm:cxn modelId="{7D4F4946-4FCB-40A3-96C5-ED67C7CD6445}" type="presParOf" srcId="{37EC78DC-DA99-479B-8A37-6B2DB0263E18}" destId="{AFFE08C1-3C25-42A9-92EC-4BE56213EB28}" srcOrd="0" destOrd="0" presId="urn:microsoft.com/office/officeart/2018/2/layout/IconVerticalSolidList"/>
    <dgm:cxn modelId="{E0AC408C-07F6-4C5C-8723-B4B1133FCE7F}" type="presParOf" srcId="{37EC78DC-DA99-479B-8A37-6B2DB0263E18}" destId="{5AC4BA2B-ED5B-430E-B6E9-07B3B104C358}" srcOrd="1" destOrd="0" presId="urn:microsoft.com/office/officeart/2018/2/layout/IconVerticalSolidList"/>
    <dgm:cxn modelId="{A949F9BF-36B0-4AB2-A129-9B46B8905E88}" type="presParOf" srcId="{37EC78DC-DA99-479B-8A37-6B2DB0263E18}" destId="{FC6BCA0F-1F76-4578-982B-0014E4757F27}" srcOrd="2" destOrd="0" presId="urn:microsoft.com/office/officeart/2018/2/layout/IconVerticalSolidList"/>
    <dgm:cxn modelId="{0D691490-B10E-473A-BDAB-65F053A36CEA}" type="presParOf" srcId="{37EC78DC-DA99-479B-8A37-6B2DB0263E18}" destId="{857EEC52-574E-4391-9344-49E5ED94D578}" srcOrd="3" destOrd="0" presId="urn:microsoft.com/office/officeart/2018/2/layout/IconVerticalSolidList"/>
    <dgm:cxn modelId="{BAAD61A9-7BB4-4959-9726-C0F384720BF6}" type="presParOf" srcId="{F0B0BD50-D9ED-4DCA-9033-FCCC43E22D6C}" destId="{773A465F-3A25-4316-8E13-2E1BCC429AB3}" srcOrd="3" destOrd="0" presId="urn:microsoft.com/office/officeart/2018/2/layout/IconVerticalSolidList"/>
    <dgm:cxn modelId="{2F1C1FBD-574F-4017-8AE7-FB68512201AB}" type="presParOf" srcId="{F0B0BD50-D9ED-4DCA-9033-FCCC43E22D6C}" destId="{4E98E1DB-9391-4677-8DF1-9107F8BAB8D1}" srcOrd="4" destOrd="0" presId="urn:microsoft.com/office/officeart/2018/2/layout/IconVerticalSolidList"/>
    <dgm:cxn modelId="{F5D2F632-4462-487B-B285-8D7E5714AE5F}" type="presParOf" srcId="{4E98E1DB-9391-4677-8DF1-9107F8BAB8D1}" destId="{1B0FFEF3-B83C-4A51-A69C-D6EEB3D12348}" srcOrd="0" destOrd="0" presId="urn:microsoft.com/office/officeart/2018/2/layout/IconVerticalSolidList"/>
    <dgm:cxn modelId="{DBECF5AC-22B0-4A79-A6CC-08FFB087C813}" type="presParOf" srcId="{4E98E1DB-9391-4677-8DF1-9107F8BAB8D1}" destId="{F89B2C3C-8E0D-44DA-BBCC-D34763BA31D6}" srcOrd="1" destOrd="0" presId="urn:microsoft.com/office/officeart/2018/2/layout/IconVerticalSolidList"/>
    <dgm:cxn modelId="{D24068AB-CFF1-450B-881E-B5DF55A6B12E}" type="presParOf" srcId="{4E98E1DB-9391-4677-8DF1-9107F8BAB8D1}" destId="{0F0E34A4-4ABC-42DA-9AF7-54B323533C79}" srcOrd="2" destOrd="0" presId="urn:microsoft.com/office/officeart/2018/2/layout/IconVerticalSolidList"/>
    <dgm:cxn modelId="{60B40686-5AF0-4328-B7D4-DB0E3944C4EB}" type="presParOf" srcId="{4E98E1DB-9391-4677-8DF1-9107F8BAB8D1}" destId="{646FA136-11F4-41FD-8E0C-965DF4560513}" srcOrd="3" destOrd="0" presId="urn:microsoft.com/office/officeart/2018/2/layout/IconVerticalSolidList"/>
    <dgm:cxn modelId="{6CAA11FB-6D9D-4192-B9C3-802549632E19}" type="presParOf" srcId="{F0B0BD50-D9ED-4DCA-9033-FCCC43E22D6C}" destId="{EBB9130D-B1CB-4F6D-9FFB-9136A17753A3}" srcOrd="5" destOrd="0" presId="urn:microsoft.com/office/officeart/2018/2/layout/IconVerticalSolidList"/>
    <dgm:cxn modelId="{1F1FA78E-55D0-4847-9AE9-E0F670EB8946}" type="presParOf" srcId="{F0B0BD50-D9ED-4DCA-9033-FCCC43E22D6C}" destId="{625C5F8C-9F82-465E-B27A-E45B7166785F}" srcOrd="6" destOrd="0" presId="urn:microsoft.com/office/officeart/2018/2/layout/IconVerticalSolidList"/>
    <dgm:cxn modelId="{2CC97FB6-240C-4C12-8068-D8A6B6974C6B}" type="presParOf" srcId="{625C5F8C-9F82-465E-B27A-E45B7166785F}" destId="{3E81E2B5-0F5C-4B18-BF30-122E713749CD}" srcOrd="0" destOrd="0" presId="urn:microsoft.com/office/officeart/2018/2/layout/IconVerticalSolidList"/>
    <dgm:cxn modelId="{52E13FFA-AC81-45E4-996D-01EED6CD8F83}" type="presParOf" srcId="{625C5F8C-9F82-465E-B27A-E45B7166785F}" destId="{8BDE1B83-0373-4934-AE5E-E4D562EC4008}" srcOrd="1" destOrd="0" presId="urn:microsoft.com/office/officeart/2018/2/layout/IconVerticalSolidList"/>
    <dgm:cxn modelId="{50E76570-D6C2-4349-9208-63A74BB9DB9A}" type="presParOf" srcId="{625C5F8C-9F82-465E-B27A-E45B7166785F}" destId="{523136BE-3491-452C-BDFC-CFBE18F49881}" srcOrd="2" destOrd="0" presId="urn:microsoft.com/office/officeart/2018/2/layout/IconVerticalSolidList"/>
    <dgm:cxn modelId="{BEE53C58-9132-4493-89D5-4CF4DC9E6107}" type="presParOf" srcId="{625C5F8C-9F82-465E-B27A-E45B7166785F}" destId="{04C351F6-1F85-467F-9F6C-A730B6D64F6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A4E3860-F0FC-4143-9970-07A5FD3FED1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2B998D4-AD2B-4064-A820-209987828262}">
      <dgm:prSet custT="1"/>
      <dgm:spPr/>
      <dgm:t>
        <a:bodyPr/>
        <a:lstStyle/>
        <a:p>
          <a:r>
            <a:rPr lang="en-US" sz="2000" b="1" i="0" dirty="0"/>
            <a:t>Platelet concentrates are stored for up to 5 days at temperatures 22 to 24 degrees C. </a:t>
          </a:r>
          <a:endParaRPr lang="en-US" sz="2000" b="1" dirty="0"/>
        </a:p>
      </dgm:t>
    </dgm:pt>
    <dgm:pt modelId="{EFB23FCC-331A-4865-BBB9-3A94346290F9}" type="parTrans" cxnId="{6483F27C-5648-4722-920A-5E51B7DA1BCC}">
      <dgm:prSet/>
      <dgm:spPr/>
      <dgm:t>
        <a:bodyPr/>
        <a:lstStyle/>
        <a:p>
          <a:endParaRPr lang="en-US"/>
        </a:p>
      </dgm:t>
    </dgm:pt>
    <dgm:pt modelId="{1EB45AEA-9B27-49A9-BBC9-A2D380D962A9}" type="sibTrans" cxnId="{6483F27C-5648-4722-920A-5E51B7DA1BCC}">
      <dgm:prSet/>
      <dgm:spPr/>
      <dgm:t>
        <a:bodyPr/>
        <a:lstStyle/>
        <a:p>
          <a:endParaRPr lang="en-US"/>
        </a:p>
      </dgm:t>
    </dgm:pt>
    <dgm:pt modelId="{015F1CC6-9B21-4E1F-B97C-CB6DDC8A5CB7}">
      <dgm:prSet custT="1"/>
      <dgm:spPr/>
      <dgm:t>
        <a:bodyPr/>
        <a:lstStyle/>
        <a:p>
          <a:r>
            <a:rPr lang="en-US" sz="2000" b="1" i="0" dirty="0"/>
            <a:t>This temperature is favorable for the growth of bacteria like </a:t>
          </a:r>
          <a:r>
            <a:rPr lang="en-US" sz="2000" b="1" i="1" dirty="0"/>
            <a:t>Staphylococcus aureus</a:t>
          </a:r>
          <a:r>
            <a:rPr lang="en-US" sz="2000" b="1" i="0" dirty="0"/>
            <a:t> and gram-negative bacteria.</a:t>
          </a:r>
          <a:endParaRPr lang="en-US" sz="2000" b="1" dirty="0"/>
        </a:p>
      </dgm:t>
    </dgm:pt>
    <dgm:pt modelId="{566084AA-401C-49F3-AAF6-CC245BAC747E}" type="parTrans" cxnId="{8D15A4A6-A745-43D6-8E7F-8A24642E5A7A}">
      <dgm:prSet/>
      <dgm:spPr/>
      <dgm:t>
        <a:bodyPr/>
        <a:lstStyle/>
        <a:p>
          <a:endParaRPr lang="en-US"/>
        </a:p>
      </dgm:t>
    </dgm:pt>
    <dgm:pt modelId="{755E5AD8-1D6F-4435-A93F-1B746061D1B4}" type="sibTrans" cxnId="{8D15A4A6-A745-43D6-8E7F-8A24642E5A7A}">
      <dgm:prSet/>
      <dgm:spPr/>
      <dgm:t>
        <a:bodyPr/>
        <a:lstStyle/>
        <a:p>
          <a:endParaRPr lang="en-US"/>
        </a:p>
      </dgm:t>
    </dgm:pt>
    <dgm:pt modelId="{DD07165C-67A3-4AEB-BCB1-5E28F43EC30B}">
      <dgm:prSet/>
      <dgm:spPr/>
      <dgm:t>
        <a:bodyPr/>
        <a:lstStyle/>
        <a:p>
          <a:r>
            <a:rPr lang="en-US" b="1" i="0" dirty="0"/>
            <a:t>Possible sources of infections can be improper cleansing of the donor phlebotomy site or if a donor has asymptomatic bacteremia. </a:t>
          </a:r>
          <a:endParaRPr lang="en-US" b="1" dirty="0"/>
        </a:p>
      </dgm:t>
    </dgm:pt>
    <dgm:pt modelId="{76CFC91E-62D7-4CB5-8CF3-B1920040E332}" type="parTrans" cxnId="{E9C4AFC7-6CF4-4A9F-9B4C-80301B8ED7D3}">
      <dgm:prSet/>
      <dgm:spPr/>
      <dgm:t>
        <a:bodyPr/>
        <a:lstStyle/>
        <a:p>
          <a:endParaRPr lang="en-US"/>
        </a:p>
      </dgm:t>
    </dgm:pt>
    <dgm:pt modelId="{A4EBEDE7-C57B-4F32-A698-27132CC44701}" type="sibTrans" cxnId="{E9C4AFC7-6CF4-4A9F-9B4C-80301B8ED7D3}">
      <dgm:prSet/>
      <dgm:spPr/>
      <dgm:t>
        <a:bodyPr/>
        <a:lstStyle/>
        <a:p>
          <a:endParaRPr lang="en-US"/>
        </a:p>
      </dgm:t>
    </dgm:pt>
    <dgm:pt modelId="{D2EAE319-1F64-4CF7-82BC-CC67AB02EC62}">
      <dgm:prSet/>
      <dgm:spPr/>
      <dgm:t>
        <a:bodyPr/>
        <a:lstStyle/>
        <a:p>
          <a:r>
            <a:rPr lang="en-US" b="1" i="0" dirty="0"/>
            <a:t>The risk of infection to the patient ranges from 0.14% to 1.41% with platelet transfusion. </a:t>
          </a:r>
          <a:endParaRPr lang="en-US" b="1" dirty="0"/>
        </a:p>
      </dgm:t>
    </dgm:pt>
    <dgm:pt modelId="{1EA7119E-5327-430E-9AE1-AF61AB224475}" type="parTrans" cxnId="{B3A26FD0-0891-4677-95DA-DC46255DF46F}">
      <dgm:prSet/>
      <dgm:spPr/>
      <dgm:t>
        <a:bodyPr/>
        <a:lstStyle/>
        <a:p>
          <a:endParaRPr lang="en-US"/>
        </a:p>
      </dgm:t>
    </dgm:pt>
    <dgm:pt modelId="{9272AF09-40BD-41F5-BC96-855DA0B191B6}" type="sibTrans" cxnId="{B3A26FD0-0891-4677-95DA-DC46255DF46F}">
      <dgm:prSet/>
      <dgm:spPr/>
      <dgm:t>
        <a:bodyPr/>
        <a:lstStyle/>
        <a:p>
          <a:endParaRPr lang="en-US"/>
        </a:p>
      </dgm:t>
    </dgm:pt>
    <dgm:pt modelId="{7C3633A1-46C1-4A95-829A-438F12832B6A}">
      <dgm:prSet/>
      <dgm:spPr/>
      <dgm:t>
        <a:bodyPr/>
        <a:lstStyle/>
        <a:p>
          <a:r>
            <a:rPr lang="en-US" b="1" i="0" dirty="0"/>
            <a:t>Pathogen reduction technology has been used to minimize infections in plasma and platelets.</a:t>
          </a:r>
          <a:endParaRPr lang="en-US" b="1" dirty="0"/>
        </a:p>
      </dgm:t>
    </dgm:pt>
    <dgm:pt modelId="{4BDE26FB-6F4C-42D3-882C-6CDE5B7C1C56}" type="parTrans" cxnId="{E10B7FC9-8195-46AC-AC03-46BC9D586B09}">
      <dgm:prSet/>
      <dgm:spPr/>
      <dgm:t>
        <a:bodyPr/>
        <a:lstStyle/>
        <a:p>
          <a:endParaRPr lang="en-US"/>
        </a:p>
      </dgm:t>
    </dgm:pt>
    <dgm:pt modelId="{B7094649-07CE-4651-96F6-E58310D037B9}" type="sibTrans" cxnId="{E10B7FC9-8195-46AC-AC03-46BC9D586B09}">
      <dgm:prSet/>
      <dgm:spPr/>
      <dgm:t>
        <a:bodyPr/>
        <a:lstStyle/>
        <a:p>
          <a:endParaRPr lang="en-US"/>
        </a:p>
      </dgm:t>
    </dgm:pt>
    <dgm:pt modelId="{B1D2EDF9-0A68-4F69-8E57-02BAA7FE9263}" type="pres">
      <dgm:prSet presAssocID="{FA4E3860-F0FC-4143-9970-07A5FD3FED12}" presName="linear" presStyleCnt="0">
        <dgm:presLayoutVars>
          <dgm:animLvl val="lvl"/>
          <dgm:resizeHandles val="exact"/>
        </dgm:presLayoutVars>
      </dgm:prSet>
      <dgm:spPr/>
    </dgm:pt>
    <dgm:pt modelId="{5A3D67DA-5F0B-4420-AFB8-C07021E7AB6C}" type="pres">
      <dgm:prSet presAssocID="{A2B998D4-AD2B-4064-A820-20998782826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6615952-1AB8-4980-B4B8-ED87878FD669}" type="pres">
      <dgm:prSet presAssocID="{1EB45AEA-9B27-49A9-BBC9-A2D380D962A9}" presName="spacer" presStyleCnt="0"/>
      <dgm:spPr/>
    </dgm:pt>
    <dgm:pt modelId="{BBC1B81F-8360-4E51-8724-E0D676444194}" type="pres">
      <dgm:prSet presAssocID="{015F1CC6-9B21-4E1F-B97C-CB6DDC8A5CB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655A229-955B-479E-AE7C-9F98F9145E3A}" type="pres">
      <dgm:prSet presAssocID="{755E5AD8-1D6F-4435-A93F-1B746061D1B4}" presName="spacer" presStyleCnt="0"/>
      <dgm:spPr/>
    </dgm:pt>
    <dgm:pt modelId="{8BAD5736-7BD6-4737-90BE-776C9C7CCD8E}" type="pres">
      <dgm:prSet presAssocID="{DD07165C-67A3-4AEB-BCB1-5E28F43EC30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F5140B4-B03A-4169-972C-E8D968E8387C}" type="pres">
      <dgm:prSet presAssocID="{A4EBEDE7-C57B-4F32-A698-27132CC44701}" presName="spacer" presStyleCnt="0"/>
      <dgm:spPr/>
    </dgm:pt>
    <dgm:pt modelId="{35745C20-23A4-448C-BFFB-F41FDC5287C5}" type="pres">
      <dgm:prSet presAssocID="{D2EAE319-1F64-4CF7-82BC-CC67AB02EC6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C2E5E7B-AACE-4582-86F2-2AFEE934A1FB}" type="pres">
      <dgm:prSet presAssocID="{9272AF09-40BD-41F5-BC96-855DA0B191B6}" presName="spacer" presStyleCnt="0"/>
      <dgm:spPr/>
    </dgm:pt>
    <dgm:pt modelId="{D1BE8123-0E48-437D-B11C-9B452828388E}" type="pres">
      <dgm:prSet presAssocID="{7C3633A1-46C1-4A95-829A-438F12832B6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20A1C43-91D5-4131-90FB-7A235BA29619}" type="presOf" srcId="{A2B998D4-AD2B-4064-A820-209987828262}" destId="{5A3D67DA-5F0B-4420-AFB8-C07021E7AB6C}" srcOrd="0" destOrd="0" presId="urn:microsoft.com/office/officeart/2005/8/layout/vList2"/>
    <dgm:cxn modelId="{9D2FB172-ADBB-497F-A389-A8C0ADC98FAE}" type="presOf" srcId="{015F1CC6-9B21-4E1F-B97C-CB6DDC8A5CB7}" destId="{BBC1B81F-8360-4E51-8724-E0D676444194}" srcOrd="0" destOrd="0" presId="urn:microsoft.com/office/officeart/2005/8/layout/vList2"/>
    <dgm:cxn modelId="{6483F27C-5648-4722-920A-5E51B7DA1BCC}" srcId="{FA4E3860-F0FC-4143-9970-07A5FD3FED12}" destId="{A2B998D4-AD2B-4064-A820-209987828262}" srcOrd="0" destOrd="0" parTransId="{EFB23FCC-331A-4865-BBB9-3A94346290F9}" sibTransId="{1EB45AEA-9B27-49A9-BBC9-A2D380D962A9}"/>
    <dgm:cxn modelId="{1A701C88-3722-414E-93D5-BCBE75F17DB2}" type="presOf" srcId="{FA4E3860-F0FC-4143-9970-07A5FD3FED12}" destId="{B1D2EDF9-0A68-4F69-8E57-02BAA7FE9263}" srcOrd="0" destOrd="0" presId="urn:microsoft.com/office/officeart/2005/8/layout/vList2"/>
    <dgm:cxn modelId="{9F44BF9D-1D36-4036-A5DF-77FD2B9E2F83}" type="presOf" srcId="{7C3633A1-46C1-4A95-829A-438F12832B6A}" destId="{D1BE8123-0E48-437D-B11C-9B452828388E}" srcOrd="0" destOrd="0" presId="urn:microsoft.com/office/officeart/2005/8/layout/vList2"/>
    <dgm:cxn modelId="{8D15A4A6-A745-43D6-8E7F-8A24642E5A7A}" srcId="{FA4E3860-F0FC-4143-9970-07A5FD3FED12}" destId="{015F1CC6-9B21-4E1F-B97C-CB6DDC8A5CB7}" srcOrd="1" destOrd="0" parTransId="{566084AA-401C-49F3-AAF6-CC245BAC747E}" sibTransId="{755E5AD8-1D6F-4435-A93F-1B746061D1B4}"/>
    <dgm:cxn modelId="{E9C4AFC7-6CF4-4A9F-9B4C-80301B8ED7D3}" srcId="{FA4E3860-F0FC-4143-9970-07A5FD3FED12}" destId="{DD07165C-67A3-4AEB-BCB1-5E28F43EC30B}" srcOrd="2" destOrd="0" parTransId="{76CFC91E-62D7-4CB5-8CF3-B1920040E332}" sibTransId="{A4EBEDE7-C57B-4F32-A698-27132CC44701}"/>
    <dgm:cxn modelId="{E10B7FC9-8195-46AC-AC03-46BC9D586B09}" srcId="{FA4E3860-F0FC-4143-9970-07A5FD3FED12}" destId="{7C3633A1-46C1-4A95-829A-438F12832B6A}" srcOrd="4" destOrd="0" parTransId="{4BDE26FB-6F4C-42D3-882C-6CDE5B7C1C56}" sibTransId="{B7094649-07CE-4651-96F6-E58310D037B9}"/>
    <dgm:cxn modelId="{B3A26FD0-0891-4677-95DA-DC46255DF46F}" srcId="{FA4E3860-F0FC-4143-9970-07A5FD3FED12}" destId="{D2EAE319-1F64-4CF7-82BC-CC67AB02EC62}" srcOrd="3" destOrd="0" parTransId="{1EA7119E-5327-430E-9AE1-AF61AB224475}" sibTransId="{9272AF09-40BD-41F5-BC96-855DA0B191B6}"/>
    <dgm:cxn modelId="{39C5B5EE-A97C-467A-8F66-791453036F3E}" type="presOf" srcId="{DD07165C-67A3-4AEB-BCB1-5E28F43EC30B}" destId="{8BAD5736-7BD6-4737-90BE-776C9C7CCD8E}" srcOrd="0" destOrd="0" presId="urn:microsoft.com/office/officeart/2005/8/layout/vList2"/>
    <dgm:cxn modelId="{FBC0EBF7-1A09-41E4-8B5F-6D4281076AB9}" type="presOf" srcId="{D2EAE319-1F64-4CF7-82BC-CC67AB02EC62}" destId="{35745C20-23A4-448C-BFFB-F41FDC5287C5}" srcOrd="0" destOrd="0" presId="urn:microsoft.com/office/officeart/2005/8/layout/vList2"/>
    <dgm:cxn modelId="{17342FA0-15FC-40A9-BEC6-20E6F58412C2}" type="presParOf" srcId="{B1D2EDF9-0A68-4F69-8E57-02BAA7FE9263}" destId="{5A3D67DA-5F0B-4420-AFB8-C07021E7AB6C}" srcOrd="0" destOrd="0" presId="urn:microsoft.com/office/officeart/2005/8/layout/vList2"/>
    <dgm:cxn modelId="{6A80D58B-8C1F-4E0F-BD00-54321616588E}" type="presParOf" srcId="{B1D2EDF9-0A68-4F69-8E57-02BAA7FE9263}" destId="{A6615952-1AB8-4980-B4B8-ED87878FD669}" srcOrd="1" destOrd="0" presId="urn:microsoft.com/office/officeart/2005/8/layout/vList2"/>
    <dgm:cxn modelId="{8BB90263-BA84-4838-BF82-5B9F1D443BE4}" type="presParOf" srcId="{B1D2EDF9-0A68-4F69-8E57-02BAA7FE9263}" destId="{BBC1B81F-8360-4E51-8724-E0D676444194}" srcOrd="2" destOrd="0" presId="urn:microsoft.com/office/officeart/2005/8/layout/vList2"/>
    <dgm:cxn modelId="{19D723F2-6352-4055-9D35-5A96C4E5076C}" type="presParOf" srcId="{B1D2EDF9-0A68-4F69-8E57-02BAA7FE9263}" destId="{4655A229-955B-479E-AE7C-9F98F9145E3A}" srcOrd="3" destOrd="0" presId="urn:microsoft.com/office/officeart/2005/8/layout/vList2"/>
    <dgm:cxn modelId="{A45E0036-3C28-4226-9F46-2941E9C4513C}" type="presParOf" srcId="{B1D2EDF9-0A68-4F69-8E57-02BAA7FE9263}" destId="{8BAD5736-7BD6-4737-90BE-776C9C7CCD8E}" srcOrd="4" destOrd="0" presId="urn:microsoft.com/office/officeart/2005/8/layout/vList2"/>
    <dgm:cxn modelId="{912CB0D0-7974-4EF9-AB59-DCD821C027A8}" type="presParOf" srcId="{B1D2EDF9-0A68-4F69-8E57-02BAA7FE9263}" destId="{4F5140B4-B03A-4169-972C-E8D968E8387C}" srcOrd="5" destOrd="0" presId="urn:microsoft.com/office/officeart/2005/8/layout/vList2"/>
    <dgm:cxn modelId="{1D750B43-B3FE-4BF9-9949-D43CBDF43D70}" type="presParOf" srcId="{B1D2EDF9-0A68-4F69-8E57-02BAA7FE9263}" destId="{35745C20-23A4-448C-BFFB-F41FDC5287C5}" srcOrd="6" destOrd="0" presId="urn:microsoft.com/office/officeart/2005/8/layout/vList2"/>
    <dgm:cxn modelId="{5802FF5C-F5B5-4302-94D3-5C57A0D0C228}" type="presParOf" srcId="{B1D2EDF9-0A68-4F69-8E57-02BAA7FE9263}" destId="{9C2E5E7B-AACE-4582-86F2-2AFEE934A1FB}" srcOrd="7" destOrd="0" presId="urn:microsoft.com/office/officeart/2005/8/layout/vList2"/>
    <dgm:cxn modelId="{7EBCC089-76C1-43AB-8B2B-C9FEBF2C41FA}" type="presParOf" srcId="{B1D2EDF9-0A68-4F69-8E57-02BAA7FE9263}" destId="{D1BE8123-0E48-437D-B11C-9B452828388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D5F85B-49D5-48E1-A7C4-BE3571AC32C6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5CBED68D-E585-48F4-8CD2-BC0BF0DF48BB}">
      <dgm:prSet/>
      <dgm:spPr/>
      <dgm:t>
        <a:bodyPr/>
        <a:lstStyle/>
        <a:p>
          <a:r>
            <a:rPr lang="en-US" b="0" i="0"/>
            <a:t>Infections: HIV, HBV, HCV, Syphilis, Malaria</a:t>
          </a:r>
          <a:endParaRPr lang="en-US"/>
        </a:p>
      </dgm:t>
    </dgm:pt>
    <dgm:pt modelId="{78C7422B-EEF1-4E10-A512-C2E429E24C0C}" type="parTrans" cxnId="{3C21F08D-12B5-4295-94F9-9B0528E728CB}">
      <dgm:prSet/>
      <dgm:spPr/>
      <dgm:t>
        <a:bodyPr/>
        <a:lstStyle/>
        <a:p>
          <a:endParaRPr lang="en-US"/>
        </a:p>
      </dgm:t>
    </dgm:pt>
    <dgm:pt modelId="{65E510F0-0D79-4E80-9AFB-0DB5303E7A1B}" type="sibTrans" cxnId="{3C21F08D-12B5-4295-94F9-9B0528E728CB}">
      <dgm:prSet/>
      <dgm:spPr/>
      <dgm:t>
        <a:bodyPr/>
        <a:lstStyle/>
        <a:p>
          <a:endParaRPr lang="en-US"/>
        </a:p>
      </dgm:t>
    </dgm:pt>
    <dgm:pt modelId="{E52A8448-0D71-4F39-9D0E-DED29F5ADF66}">
      <dgm:prSet/>
      <dgm:spPr/>
      <dgm:t>
        <a:bodyPr/>
        <a:lstStyle/>
        <a:p>
          <a:r>
            <a:rPr lang="en-US" b="0" i="0"/>
            <a:t>Blood grouping</a:t>
          </a:r>
          <a:endParaRPr lang="en-US"/>
        </a:p>
      </dgm:t>
    </dgm:pt>
    <dgm:pt modelId="{8A4F19E4-8760-4A4D-B5A6-87A8C03FA0C0}" type="parTrans" cxnId="{780A959A-BDBD-4134-9BB9-6F85A0AFC95E}">
      <dgm:prSet/>
      <dgm:spPr/>
      <dgm:t>
        <a:bodyPr/>
        <a:lstStyle/>
        <a:p>
          <a:endParaRPr lang="en-US"/>
        </a:p>
      </dgm:t>
    </dgm:pt>
    <dgm:pt modelId="{6048B32D-8143-42F2-8AB4-2DA60B0A13F4}" type="sibTrans" cxnId="{780A959A-BDBD-4134-9BB9-6F85A0AFC95E}">
      <dgm:prSet/>
      <dgm:spPr/>
      <dgm:t>
        <a:bodyPr/>
        <a:lstStyle/>
        <a:p>
          <a:endParaRPr lang="en-US"/>
        </a:p>
      </dgm:t>
    </dgm:pt>
    <dgm:pt modelId="{46A75F3B-89A4-4AAB-B768-54FBA9CA92AA}">
      <dgm:prSet/>
      <dgm:spPr/>
      <dgm:t>
        <a:bodyPr/>
        <a:lstStyle/>
        <a:p>
          <a:r>
            <a:rPr lang="en-US"/>
            <a:t>Antibody screening</a:t>
          </a:r>
        </a:p>
      </dgm:t>
    </dgm:pt>
    <dgm:pt modelId="{5201E6FD-227F-442D-B90F-3ABF9880C202}" type="parTrans" cxnId="{AE94E6E5-C248-41D3-BF6D-8E2239C226C9}">
      <dgm:prSet/>
      <dgm:spPr/>
      <dgm:t>
        <a:bodyPr/>
        <a:lstStyle/>
        <a:p>
          <a:endParaRPr lang="en-US"/>
        </a:p>
      </dgm:t>
    </dgm:pt>
    <dgm:pt modelId="{CF250F77-DDF0-409E-8D2D-2F3DE6943316}" type="sibTrans" cxnId="{AE94E6E5-C248-41D3-BF6D-8E2239C226C9}">
      <dgm:prSet/>
      <dgm:spPr/>
      <dgm:t>
        <a:bodyPr/>
        <a:lstStyle/>
        <a:p>
          <a:endParaRPr lang="en-US"/>
        </a:p>
      </dgm:t>
    </dgm:pt>
    <dgm:pt modelId="{1CC9A665-FC80-495D-87B6-D94625D8E59C}">
      <dgm:prSet/>
      <dgm:spPr/>
      <dgm:t>
        <a:bodyPr/>
        <a:lstStyle/>
        <a:p>
          <a:r>
            <a:rPr lang="en-US"/>
            <a:t>Cross matching</a:t>
          </a:r>
        </a:p>
      </dgm:t>
    </dgm:pt>
    <dgm:pt modelId="{B927DDD2-2D14-4F8E-BC4A-6485416F03A3}" type="parTrans" cxnId="{51BB5632-B8CB-4E8D-8F27-E8F38B4FB087}">
      <dgm:prSet/>
      <dgm:spPr/>
      <dgm:t>
        <a:bodyPr/>
        <a:lstStyle/>
        <a:p>
          <a:endParaRPr lang="en-US"/>
        </a:p>
      </dgm:t>
    </dgm:pt>
    <dgm:pt modelId="{10EE6DDF-C240-4BF0-8076-5C3A1EC8817B}" type="sibTrans" cxnId="{51BB5632-B8CB-4E8D-8F27-E8F38B4FB087}">
      <dgm:prSet/>
      <dgm:spPr/>
      <dgm:t>
        <a:bodyPr/>
        <a:lstStyle/>
        <a:p>
          <a:endParaRPr lang="en-US"/>
        </a:p>
      </dgm:t>
    </dgm:pt>
    <dgm:pt modelId="{1B86F479-D01B-47F4-8166-77302B8A152A}">
      <dgm:prSet/>
      <dgm:spPr/>
      <dgm:t>
        <a:bodyPr/>
        <a:lstStyle/>
        <a:p>
          <a:r>
            <a:rPr lang="en-US"/>
            <a:t>Leukoreduction</a:t>
          </a:r>
        </a:p>
      </dgm:t>
    </dgm:pt>
    <dgm:pt modelId="{BE2F3E84-98C4-417B-8707-C3AE7C9F7BDE}" type="parTrans" cxnId="{74453642-7F22-43DB-A1A7-76DC0E767790}">
      <dgm:prSet/>
      <dgm:spPr/>
      <dgm:t>
        <a:bodyPr/>
        <a:lstStyle/>
        <a:p>
          <a:endParaRPr lang="en-US"/>
        </a:p>
      </dgm:t>
    </dgm:pt>
    <dgm:pt modelId="{D3789E73-B164-4390-9059-DC6AE08319B6}" type="sibTrans" cxnId="{74453642-7F22-43DB-A1A7-76DC0E767790}">
      <dgm:prSet/>
      <dgm:spPr/>
      <dgm:t>
        <a:bodyPr/>
        <a:lstStyle/>
        <a:p>
          <a:endParaRPr lang="en-US"/>
        </a:p>
      </dgm:t>
    </dgm:pt>
    <dgm:pt modelId="{5574BA76-C880-48A6-8BD2-74C187FEB81E}">
      <dgm:prSet/>
      <dgm:spPr/>
      <dgm:t>
        <a:bodyPr/>
        <a:lstStyle/>
        <a:p>
          <a:r>
            <a:rPr lang="en-US"/>
            <a:t>Irradiation</a:t>
          </a:r>
        </a:p>
      </dgm:t>
    </dgm:pt>
    <dgm:pt modelId="{34838216-9646-4B22-B9CE-F0F0A9F05F82}" type="parTrans" cxnId="{1A6009AC-0A7A-488C-B5B1-F2CAE0094EB7}">
      <dgm:prSet/>
      <dgm:spPr/>
      <dgm:t>
        <a:bodyPr/>
        <a:lstStyle/>
        <a:p>
          <a:endParaRPr lang="en-US"/>
        </a:p>
      </dgm:t>
    </dgm:pt>
    <dgm:pt modelId="{53344F68-AE59-4D22-A533-5117AED84232}" type="sibTrans" cxnId="{1A6009AC-0A7A-488C-B5B1-F2CAE0094EB7}">
      <dgm:prSet/>
      <dgm:spPr/>
      <dgm:t>
        <a:bodyPr/>
        <a:lstStyle/>
        <a:p>
          <a:endParaRPr lang="en-US"/>
        </a:p>
      </dgm:t>
    </dgm:pt>
    <dgm:pt modelId="{01810C8C-E5D2-4A0D-9CEA-152ED397EB50}">
      <dgm:prSet/>
      <dgm:spPr/>
      <dgm:t>
        <a:bodyPr/>
        <a:lstStyle/>
        <a:p>
          <a:r>
            <a:rPr lang="en-US"/>
            <a:t>Washed RBC</a:t>
          </a:r>
        </a:p>
      </dgm:t>
    </dgm:pt>
    <dgm:pt modelId="{A67DE3AA-20C5-4F7B-B65B-FE20777F2008}" type="parTrans" cxnId="{FC16CFD4-6BB3-4F60-B13C-8168033A0E4C}">
      <dgm:prSet/>
      <dgm:spPr/>
      <dgm:t>
        <a:bodyPr/>
        <a:lstStyle/>
        <a:p>
          <a:endParaRPr lang="en-US"/>
        </a:p>
      </dgm:t>
    </dgm:pt>
    <dgm:pt modelId="{7EC90B44-77E0-4D42-B17C-15271C031EAB}" type="sibTrans" cxnId="{FC16CFD4-6BB3-4F60-B13C-8168033A0E4C}">
      <dgm:prSet/>
      <dgm:spPr/>
      <dgm:t>
        <a:bodyPr/>
        <a:lstStyle/>
        <a:p>
          <a:endParaRPr lang="en-US"/>
        </a:p>
      </dgm:t>
    </dgm:pt>
    <dgm:pt modelId="{CD6A1E37-FEC5-4D56-9986-AFA45AA244B7}">
      <dgm:prSet/>
      <dgm:spPr/>
      <dgm:t>
        <a:bodyPr/>
        <a:lstStyle/>
        <a:p>
          <a:r>
            <a:rPr lang="en-US"/>
            <a:t>NAT testing</a:t>
          </a:r>
        </a:p>
      </dgm:t>
    </dgm:pt>
    <dgm:pt modelId="{B7CF577E-415A-4893-A946-B020232D3154}" type="parTrans" cxnId="{9F8A6DC9-15AF-43E0-8554-FBDDC1108044}">
      <dgm:prSet/>
      <dgm:spPr/>
      <dgm:t>
        <a:bodyPr/>
        <a:lstStyle/>
        <a:p>
          <a:endParaRPr lang="en-US"/>
        </a:p>
      </dgm:t>
    </dgm:pt>
    <dgm:pt modelId="{A46FB1A6-1A32-4539-A66A-9780B06E65CD}" type="sibTrans" cxnId="{9F8A6DC9-15AF-43E0-8554-FBDDC1108044}">
      <dgm:prSet/>
      <dgm:spPr/>
      <dgm:t>
        <a:bodyPr/>
        <a:lstStyle/>
        <a:p>
          <a:endParaRPr lang="en-US"/>
        </a:p>
      </dgm:t>
    </dgm:pt>
    <dgm:pt modelId="{3FEB86C6-0762-463C-B01E-F8588D90A712}" type="pres">
      <dgm:prSet presAssocID="{90D5F85B-49D5-48E1-A7C4-BE3571AC32C6}" presName="vert0" presStyleCnt="0">
        <dgm:presLayoutVars>
          <dgm:dir/>
          <dgm:animOne val="branch"/>
          <dgm:animLvl val="lvl"/>
        </dgm:presLayoutVars>
      </dgm:prSet>
      <dgm:spPr/>
    </dgm:pt>
    <dgm:pt modelId="{AEAE2E27-048D-4B52-A245-D51707B395F0}" type="pres">
      <dgm:prSet presAssocID="{5CBED68D-E585-48F4-8CD2-BC0BF0DF48BB}" presName="thickLine" presStyleLbl="alignNode1" presStyleIdx="0" presStyleCnt="8"/>
      <dgm:spPr/>
    </dgm:pt>
    <dgm:pt modelId="{CB69EA66-3A9F-4676-AFDD-04BB792E0FD5}" type="pres">
      <dgm:prSet presAssocID="{5CBED68D-E585-48F4-8CD2-BC0BF0DF48BB}" presName="horz1" presStyleCnt="0"/>
      <dgm:spPr/>
    </dgm:pt>
    <dgm:pt modelId="{24D950D7-8E45-4E21-8198-8F57EB63ADAF}" type="pres">
      <dgm:prSet presAssocID="{5CBED68D-E585-48F4-8CD2-BC0BF0DF48BB}" presName="tx1" presStyleLbl="revTx" presStyleIdx="0" presStyleCnt="8"/>
      <dgm:spPr/>
    </dgm:pt>
    <dgm:pt modelId="{28815168-4C8C-46FA-939F-56079AB1B15A}" type="pres">
      <dgm:prSet presAssocID="{5CBED68D-E585-48F4-8CD2-BC0BF0DF48BB}" presName="vert1" presStyleCnt="0"/>
      <dgm:spPr/>
    </dgm:pt>
    <dgm:pt modelId="{00A04CA2-C704-4D4B-A119-F171CD2C792A}" type="pres">
      <dgm:prSet presAssocID="{E52A8448-0D71-4F39-9D0E-DED29F5ADF66}" presName="thickLine" presStyleLbl="alignNode1" presStyleIdx="1" presStyleCnt="8"/>
      <dgm:spPr/>
    </dgm:pt>
    <dgm:pt modelId="{4DF61935-2654-46F5-ABD1-621E494517F5}" type="pres">
      <dgm:prSet presAssocID="{E52A8448-0D71-4F39-9D0E-DED29F5ADF66}" presName="horz1" presStyleCnt="0"/>
      <dgm:spPr/>
    </dgm:pt>
    <dgm:pt modelId="{B34AE20A-50DD-4EAF-AEB7-30B3B75FC393}" type="pres">
      <dgm:prSet presAssocID="{E52A8448-0D71-4F39-9D0E-DED29F5ADF66}" presName="tx1" presStyleLbl="revTx" presStyleIdx="1" presStyleCnt="8"/>
      <dgm:spPr/>
    </dgm:pt>
    <dgm:pt modelId="{3DDD24F2-AD1A-4BE7-AF00-DA54B2A94D65}" type="pres">
      <dgm:prSet presAssocID="{E52A8448-0D71-4F39-9D0E-DED29F5ADF66}" presName="vert1" presStyleCnt="0"/>
      <dgm:spPr/>
    </dgm:pt>
    <dgm:pt modelId="{054D1FB4-CD87-4790-A253-FFD27028136E}" type="pres">
      <dgm:prSet presAssocID="{46A75F3B-89A4-4AAB-B768-54FBA9CA92AA}" presName="thickLine" presStyleLbl="alignNode1" presStyleIdx="2" presStyleCnt="8"/>
      <dgm:spPr/>
    </dgm:pt>
    <dgm:pt modelId="{899947DD-A558-4273-BC6B-87C1D8875B4C}" type="pres">
      <dgm:prSet presAssocID="{46A75F3B-89A4-4AAB-B768-54FBA9CA92AA}" presName="horz1" presStyleCnt="0"/>
      <dgm:spPr/>
    </dgm:pt>
    <dgm:pt modelId="{0FBB11B3-C0EF-4BCE-AAE9-D03D7A9ED163}" type="pres">
      <dgm:prSet presAssocID="{46A75F3B-89A4-4AAB-B768-54FBA9CA92AA}" presName="tx1" presStyleLbl="revTx" presStyleIdx="2" presStyleCnt="8"/>
      <dgm:spPr/>
    </dgm:pt>
    <dgm:pt modelId="{45170626-D3F7-48F1-A52B-4D686D7449D3}" type="pres">
      <dgm:prSet presAssocID="{46A75F3B-89A4-4AAB-B768-54FBA9CA92AA}" presName="vert1" presStyleCnt="0"/>
      <dgm:spPr/>
    </dgm:pt>
    <dgm:pt modelId="{3584DE41-261F-4206-9DCE-F62BBC17DFFC}" type="pres">
      <dgm:prSet presAssocID="{1CC9A665-FC80-495D-87B6-D94625D8E59C}" presName="thickLine" presStyleLbl="alignNode1" presStyleIdx="3" presStyleCnt="8"/>
      <dgm:spPr/>
    </dgm:pt>
    <dgm:pt modelId="{2F303F43-D792-43CF-8B1A-D29FF7626634}" type="pres">
      <dgm:prSet presAssocID="{1CC9A665-FC80-495D-87B6-D94625D8E59C}" presName="horz1" presStyleCnt="0"/>
      <dgm:spPr/>
    </dgm:pt>
    <dgm:pt modelId="{A7F8527C-9940-4329-A6FF-3FE126134A8C}" type="pres">
      <dgm:prSet presAssocID="{1CC9A665-FC80-495D-87B6-D94625D8E59C}" presName="tx1" presStyleLbl="revTx" presStyleIdx="3" presStyleCnt="8"/>
      <dgm:spPr/>
    </dgm:pt>
    <dgm:pt modelId="{C743FD20-B25F-4D76-89EA-2FF07A79CF59}" type="pres">
      <dgm:prSet presAssocID="{1CC9A665-FC80-495D-87B6-D94625D8E59C}" presName="vert1" presStyleCnt="0"/>
      <dgm:spPr/>
    </dgm:pt>
    <dgm:pt modelId="{D63A4A96-0130-4C79-B322-2F519596C712}" type="pres">
      <dgm:prSet presAssocID="{1B86F479-D01B-47F4-8166-77302B8A152A}" presName="thickLine" presStyleLbl="alignNode1" presStyleIdx="4" presStyleCnt="8"/>
      <dgm:spPr/>
    </dgm:pt>
    <dgm:pt modelId="{3CD8260A-C6CB-438A-8711-CE3072CF3A74}" type="pres">
      <dgm:prSet presAssocID="{1B86F479-D01B-47F4-8166-77302B8A152A}" presName="horz1" presStyleCnt="0"/>
      <dgm:spPr/>
    </dgm:pt>
    <dgm:pt modelId="{F9C6176A-4743-405E-8FE9-9E78CB08D629}" type="pres">
      <dgm:prSet presAssocID="{1B86F479-D01B-47F4-8166-77302B8A152A}" presName="tx1" presStyleLbl="revTx" presStyleIdx="4" presStyleCnt="8"/>
      <dgm:spPr/>
    </dgm:pt>
    <dgm:pt modelId="{4A1CD8A1-6845-4383-9C05-6B40EF19F82F}" type="pres">
      <dgm:prSet presAssocID="{1B86F479-D01B-47F4-8166-77302B8A152A}" presName="vert1" presStyleCnt="0"/>
      <dgm:spPr/>
    </dgm:pt>
    <dgm:pt modelId="{6D936256-EBF6-464F-BF80-180B27966DD6}" type="pres">
      <dgm:prSet presAssocID="{5574BA76-C880-48A6-8BD2-74C187FEB81E}" presName="thickLine" presStyleLbl="alignNode1" presStyleIdx="5" presStyleCnt="8"/>
      <dgm:spPr/>
    </dgm:pt>
    <dgm:pt modelId="{E210B87E-EA31-4835-A806-49BB1B0D2D12}" type="pres">
      <dgm:prSet presAssocID="{5574BA76-C880-48A6-8BD2-74C187FEB81E}" presName="horz1" presStyleCnt="0"/>
      <dgm:spPr/>
    </dgm:pt>
    <dgm:pt modelId="{49586E46-D89B-48AF-8404-A271CFFDE840}" type="pres">
      <dgm:prSet presAssocID="{5574BA76-C880-48A6-8BD2-74C187FEB81E}" presName="tx1" presStyleLbl="revTx" presStyleIdx="5" presStyleCnt="8"/>
      <dgm:spPr/>
    </dgm:pt>
    <dgm:pt modelId="{22A58BD5-C239-4997-9106-5095EE94CFEA}" type="pres">
      <dgm:prSet presAssocID="{5574BA76-C880-48A6-8BD2-74C187FEB81E}" presName="vert1" presStyleCnt="0"/>
      <dgm:spPr/>
    </dgm:pt>
    <dgm:pt modelId="{503D107B-E7C6-4126-B22D-52460EC43015}" type="pres">
      <dgm:prSet presAssocID="{01810C8C-E5D2-4A0D-9CEA-152ED397EB50}" presName="thickLine" presStyleLbl="alignNode1" presStyleIdx="6" presStyleCnt="8"/>
      <dgm:spPr/>
    </dgm:pt>
    <dgm:pt modelId="{6F3D5467-870D-41F5-B655-E70995411BF3}" type="pres">
      <dgm:prSet presAssocID="{01810C8C-E5D2-4A0D-9CEA-152ED397EB50}" presName="horz1" presStyleCnt="0"/>
      <dgm:spPr/>
    </dgm:pt>
    <dgm:pt modelId="{1BD496B5-0EF0-463F-BC6A-C24B08470A07}" type="pres">
      <dgm:prSet presAssocID="{01810C8C-E5D2-4A0D-9CEA-152ED397EB50}" presName="tx1" presStyleLbl="revTx" presStyleIdx="6" presStyleCnt="8"/>
      <dgm:spPr/>
    </dgm:pt>
    <dgm:pt modelId="{356A1B33-DA3D-4AC3-ADA9-42763B1B08DD}" type="pres">
      <dgm:prSet presAssocID="{01810C8C-E5D2-4A0D-9CEA-152ED397EB50}" presName="vert1" presStyleCnt="0"/>
      <dgm:spPr/>
    </dgm:pt>
    <dgm:pt modelId="{D0566AAB-C37B-4B3A-9A77-87ABB16D8BA2}" type="pres">
      <dgm:prSet presAssocID="{CD6A1E37-FEC5-4D56-9986-AFA45AA244B7}" presName="thickLine" presStyleLbl="alignNode1" presStyleIdx="7" presStyleCnt="8"/>
      <dgm:spPr/>
    </dgm:pt>
    <dgm:pt modelId="{3CD3DD99-C7C2-4E06-A4C7-1FCFB639EE41}" type="pres">
      <dgm:prSet presAssocID="{CD6A1E37-FEC5-4D56-9986-AFA45AA244B7}" presName="horz1" presStyleCnt="0"/>
      <dgm:spPr/>
    </dgm:pt>
    <dgm:pt modelId="{7C6C0D23-9769-40A2-8913-10CFB2B16477}" type="pres">
      <dgm:prSet presAssocID="{CD6A1E37-FEC5-4D56-9986-AFA45AA244B7}" presName="tx1" presStyleLbl="revTx" presStyleIdx="7" presStyleCnt="8"/>
      <dgm:spPr/>
    </dgm:pt>
    <dgm:pt modelId="{74CB0FB8-82BD-48AC-8BBE-7A04D0DCA4D3}" type="pres">
      <dgm:prSet presAssocID="{CD6A1E37-FEC5-4D56-9986-AFA45AA244B7}" presName="vert1" presStyleCnt="0"/>
      <dgm:spPr/>
    </dgm:pt>
  </dgm:ptLst>
  <dgm:cxnLst>
    <dgm:cxn modelId="{F1575F32-B1E3-40CF-B99D-8601B2D1C74B}" type="presOf" srcId="{1B86F479-D01B-47F4-8166-77302B8A152A}" destId="{F9C6176A-4743-405E-8FE9-9E78CB08D629}" srcOrd="0" destOrd="0" presId="urn:microsoft.com/office/officeart/2008/layout/LinedList"/>
    <dgm:cxn modelId="{51BB5632-B8CB-4E8D-8F27-E8F38B4FB087}" srcId="{90D5F85B-49D5-48E1-A7C4-BE3571AC32C6}" destId="{1CC9A665-FC80-495D-87B6-D94625D8E59C}" srcOrd="3" destOrd="0" parTransId="{B927DDD2-2D14-4F8E-BC4A-6485416F03A3}" sibTransId="{10EE6DDF-C240-4BF0-8076-5C3A1EC8817B}"/>
    <dgm:cxn modelId="{BBCD803F-5CBE-431A-AC94-7032BE5D97C9}" type="presOf" srcId="{E52A8448-0D71-4F39-9D0E-DED29F5ADF66}" destId="{B34AE20A-50DD-4EAF-AEB7-30B3B75FC393}" srcOrd="0" destOrd="0" presId="urn:microsoft.com/office/officeart/2008/layout/LinedList"/>
    <dgm:cxn modelId="{2FDC6261-91BF-4FC0-8383-ABC43338B1F7}" type="presOf" srcId="{90D5F85B-49D5-48E1-A7C4-BE3571AC32C6}" destId="{3FEB86C6-0762-463C-B01E-F8588D90A712}" srcOrd="0" destOrd="0" presId="urn:microsoft.com/office/officeart/2008/layout/LinedList"/>
    <dgm:cxn modelId="{74453642-7F22-43DB-A1A7-76DC0E767790}" srcId="{90D5F85B-49D5-48E1-A7C4-BE3571AC32C6}" destId="{1B86F479-D01B-47F4-8166-77302B8A152A}" srcOrd="4" destOrd="0" parTransId="{BE2F3E84-98C4-417B-8707-C3AE7C9F7BDE}" sibTransId="{D3789E73-B164-4390-9059-DC6AE08319B6}"/>
    <dgm:cxn modelId="{A9774A47-D6DD-4294-B2A5-FBCB5F159766}" type="presOf" srcId="{5574BA76-C880-48A6-8BD2-74C187FEB81E}" destId="{49586E46-D89B-48AF-8404-A271CFFDE840}" srcOrd="0" destOrd="0" presId="urn:microsoft.com/office/officeart/2008/layout/LinedList"/>
    <dgm:cxn modelId="{C296044C-01CD-4483-806F-988A51F42C42}" type="presOf" srcId="{5CBED68D-E585-48F4-8CD2-BC0BF0DF48BB}" destId="{24D950D7-8E45-4E21-8198-8F57EB63ADAF}" srcOrd="0" destOrd="0" presId="urn:microsoft.com/office/officeart/2008/layout/LinedList"/>
    <dgm:cxn modelId="{FD77F24F-C95E-4AAE-9D2F-425A43FB0C4E}" type="presOf" srcId="{46A75F3B-89A4-4AAB-B768-54FBA9CA92AA}" destId="{0FBB11B3-C0EF-4BCE-AAE9-D03D7A9ED163}" srcOrd="0" destOrd="0" presId="urn:microsoft.com/office/officeart/2008/layout/LinedList"/>
    <dgm:cxn modelId="{02CF667D-1176-400B-BA74-436ACC29459F}" type="presOf" srcId="{CD6A1E37-FEC5-4D56-9986-AFA45AA244B7}" destId="{7C6C0D23-9769-40A2-8913-10CFB2B16477}" srcOrd="0" destOrd="0" presId="urn:microsoft.com/office/officeart/2008/layout/LinedList"/>
    <dgm:cxn modelId="{64F91D89-FF1F-4717-938F-6E2694AA6F69}" type="presOf" srcId="{1CC9A665-FC80-495D-87B6-D94625D8E59C}" destId="{A7F8527C-9940-4329-A6FF-3FE126134A8C}" srcOrd="0" destOrd="0" presId="urn:microsoft.com/office/officeart/2008/layout/LinedList"/>
    <dgm:cxn modelId="{3C21F08D-12B5-4295-94F9-9B0528E728CB}" srcId="{90D5F85B-49D5-48E1-A7C4-BE3571AC32C6}" destId="{5CBED68D-E585-48F4-8CD2-BC0BF0DF48BB}" srcOrd="0" destOrd="0" parTransId="{78C7422B-EEF1-4E10-A512-C2E429E24C0C}" sibTransId="{65E510F0-0D79-4E80-9AFB-0DB5303E7A1B}"/>
    <dgm:cxn modelId="{8491CD95-6DA1-4228-8C2F-72B7A88FB91B}" type="presOf" srcId="{01810C8C-E5D2-4A0D-9CEA-152ED397EB50}" destId="{1BD496B5-0EF0-463F-BC6A-C24B08470A07}" srcOrd="0" destOrd="0" presId="urn:microsoft.com/office/officeart/2008/layout/LinedList"/>
    <dgm:cxn modelId="{780A959A-BDBD-4134-9BB9-6F85A0AFC95E}" srcId="{90D5F85B-49D5-48E1-A7C4-BE3571AC32C6}" destId="{E52A8448-0D71-4F39-9D0E-DED29F5ADF66}" srcOrd="1" destOrd="0" parTransId="{8A4F19E4-8760-4A4D-B5A6-87A8C03FA0C0}" sibTransId="{6048B32D-8143-42F2-8AB4-2DA60B0A13F4}"/>
    <dgm:cxn modelId="{1A6009AC-0A7A-488C-B5B1-F2CAE0094EB7}" srcId="{90D5F85B-49D5-48E1-A7C4-BE3571AC32C6}" destId="{5574BA76-C880-48A6-8BD2-74C187FEB81E}" srcOrd="5" destOrd="0" parTransId="{34838216-9646-4B22-B9CE-F0F0A9F05F82}" sibTransId="{53344F68-AE59-4D22-A533-5117AED84232}"/>
    <dgm:cxn modelId="{9F8A6DC9-15AF-43E0-8554-FBDDC1108044}" srcId="{90D5F85B-49D5-48E1-A7C4-BE3571AC32C6}" destId="{CD6A1E37-FEC5-4D56-9986-AFA45AA244B7}" srcOrd="7" destOrd="0" parTransId="{B7CF577E-415A-4893-A946-B020232D3154}" sibTransId="{A46FB1A6-1A32-4539-A66A-9780B06E65CD}"/>
    <dgm:cxn modelId="{FC16CFD4-6BB3-4F60-B13C-8168033A0E4C}" srcId="{90D5F85B-49D5-48E1-A7C4-BE3571AC32C6}" destId="{01810C8C-E5D2-4A0D-9CEA-152ED397EB50}" srcOrd="6" destOrd="0" parTransId="{A67DE3AA-20C5-4F7B-B65B-FE20777F2008}" sibTransId="{7EC90B44-77E0-4D42-B17C-15271C031EAB}"/>
    <dgm:cxn modelId="{AE94E6E5-C248-41D3-BF6D-8E2239C226C9}" srcId="{90D5F85B-49D5-48E1-A7C4-BE3571AC32C6}" destId="{46A75F3B-89A4-4AAB-B768-54FBA9CA92AA}" srcOrd="2" destOrd="0" parTransId="{5201E6FD-227F-442D-B90F-3ABF9880C202}" sibTransId="{CF250F77-DDF0-409E-8D2D-2F3DE6943316}"/>
    <dgm:cxn modelId="{723AFC4D-8C27-458C-B5B3-4120E98355DE}" type="presParOf" srcId="{3FEB86C6-0762-463C-B01E-F8588D90A712}" destId="{AEAE2E27-048D-4B52-A245-D51707B395F0}" srcOrd="0" destOrd="0" presId="urn:microsoft.com/office/officeart/2008/layout/LinedList"/>
    <dgm:cxn modelId="{4CAF2D43-4B29-4607-8377-35ACF70EB436}" type="presParOf" srcId="{3FEB86C6-0762-463C-B01E-F8588D90A712}" destId="{CB69EA66-3A9F-4676-AFDD-04BB792E0FD5}" srcOrd="1" destOrd="0" presId="urn:microsoft.com/office/officeart/2008/layout/LinedList"/>
    <dgm:cxn modelId="{92B5CD43-4A3C-4BA4-BFE8-E4037BB4983E}" type="presParOf" srcId="{CB69EA66-3A9F-4676-AFDD-04BB792E0FD5}" destId="{24D950D7-8E45-4E21-8198-8F57EB63ADAF}" srcOrd="0" destOrd="0" presId="urn:microsoft.com/office/officeart/2008/layout/LinedList"/>
    <dgm:cxn modelId="{B4B99E61-5BD2-4A9D-AD13-9203796C3C68}" type="presParOf" srcId="{CB69EA66-3A9F-4676-AFDD-04BB792E0FD5}" destId="{28815168-4C8C-46FA-939F-56079AB1B15A}" srcOrd="1" destOrd="0" presId="urn:microsoft.com/office/officeart/2008/layout/LinedList"/>
    <dgm:cxn modelId="{E87571C9-F3E3-4614-A372-ED83BA3FBE5F}" type="presParOf" srcId="{3FEB86C6-0762-463C-B01E-F8588D90A712}" destId="{00A04CA2-C704-4D4B-A119-F171CD2C792A}" srcOrd="2" destOrd="0" presId="urn:microsoft.com/office/officeart/2008/layout/LinedList"/>
    <dgm:cxn modelId="{714CF92B-31E1-47AD-A565-5418677DD104}" type="presParOf" srcId="{3FEB86C6-0762-463C-B01E-F8588D90A712}" destId="{4DF61935-2654-46F5-ABD1-621E494517F5}" srcOrd="3" destOrd="0" presId="urn:microsoft.com/office/officeart/2008/layout/LinedList"/>
    <dgm:cxn modelId="{4592C167-D78D-4ED5-848C-06408CCD8AFE}" type="presParOf" srcId="{4DF61935-2654-46F5-ABD1-621E494517F5}" destId="{B34AE20A-50DD-4EAF-AEB7-30B3B75FC393}" srcOrd="0" destOrd="0" presId="urn:microsoft.com/office/officeart/2008/layout/LinedList"/>
    <dgm:cxn modelId="{021AF0FA-3643-446A-85DF-6DF1A4FDF27E}" type="presParOf" srcId="{4DF61935-2654-46F5-ABD1-621E494517F5}" destId="{3DDD24F2-AD1A-4BE7-AF00-DA54B2A94D65}" srcOrd="1" destOrd="0" presId="urn:microsoft.com/office/officeart/2008/layout/LinedList"/>
    <dgm:cxn modelId="{088F8DF0-C7F5-4B9F-82FD-54B25E9CEEE7}" type="presParOf" srcId="{3FEB86C6-0762-463C-B01E-F8588D90A712}" destId="{054D1FB4-CD87-4790-A253-FFD27028136E}" srcOrd="4" destOrd="0" presId="urn:microsoft.com/office/officeart/2008/layout/LinedList"/>
    <dgm:cxn modelId="{21BC90B0-B539-4AEA-9EAB-86E5C059893A}" type="presParOf" srcId="{3FEB86C6-0762-463C-B01E-F8588D90A712}" destId="{899947DD-A558-4273-BC6B-87C1D8875B4C}" srcOrd="5" destOrd="0" presId="urn:microsoft.com/office/officeart/2008/layout/LinedList"/>
    <dgm:cxn modelId="{B8D2A30D-EB48-4BAD-B221-1C6060CEE355}" type="presParOf" srcId="{899947DD-A558-4273-BC6B-87C1D8875B4C}" destId="{0FBB11B3-C0EF-4BCE-AAE9-D03D7A9ED163}" srcOrd="0" destOrd="0" presId="urn:microsoft.com/office/officeart/2008/layout/LinedList"/>
    <dgm:cxn modelId="{74F40C08-1198-4767-8565-BE4D9B570112}" type="presParOf" srcId="{899947DD-A558-4273-BC6B-87C1D8875B4C}" destId="{45170626-D3F7-48F1-A52B-4D686D7449D3}" srcOrd="1" destOrd="0" presId="urn:microsoft.com/office/officeart/2008/layout/LinedList"/>
    <dgm:cxn modelId="{CE55A3BF-0FF8-4C39-A99A-A10C64E4FCF0}" type="presParOf" srcId="{3FEB86C6-0762-463C-B01E-F8588D90A712}" destId="{3584DE41-261F-4206-9DCE-F62BBC17DFFC}" srcOrd="6" destOrd="0" presId="urn:microsoft.com/office/officeart/2008/layout/LinedList"/>
    <dgm:cxn modelId="{04CA8F26-D7E1-475C-8313-F4618FB3D191}" type="presParOf" srcId="{3FEB86C6-0762-463C-B01E-F8588D90A712}" destId="{2F303F43-D792-43CF-8B1A-D29FF7626634}" srcOrd="7" destOrd="0" presId="urn:microsoft.com/office/officeart/2008/layout/LinedList"/>
    <dgm:cxn modelId="{21B52A08-6412-4959-AB9F-85D65470795B}" type="presParOf" srcId="{2F303F43-D792-43CF-8B1A-D29FF7626634}" destId="{A7F8527C-9940-4329-A6FF-3FE126134A8C}" srcOrd="0" destOrd="0" presId="urn:microsoft.com/office/officeart/2008/layout/LinedList"/>
    <dgm:cxn modelId="{18F087DC-C783-4D34-9301-E3A6281005FD}" type="presParOf" srcId="{2F303F43-D792-43CF-8B1A-D29FF7626634}" destId="{C743FD20-B25F-4D76-89EA-2FF07A79CF59}" srcOrd="1" destOrd="0" presId="urn:microsoft.com/office/officeart/2008/layout/LinedList"/>
    <dgm:cxn modelId="{0A6DC7F1-2B5C-4A99-97DB-9D44274E6A81}" type="presParOf" srcId="{3FEB86C6-0762-463C-B01E-F8588D90A712}" destId="{D63A4A96-0130-4C79-B322-2F519596C712}" srcOrd="8" destOrd="0" presId="urn:microsoft.com/office/officeart/2008/layout/LinedList"/>
    <dgm:cxn modelId="{51A88488-E63A-4BCC-A0AF-0A055F3CE6F1}" type="presParOf" srcId="{3FEB86C6-0762-463C-B01E-F8588D90A712}" destId="{3CD8260A-C6CB-438A-8711-CE3072CF3A74}" srcOrd="9" destOrd="0" presId="urn:microsoft.com/office/officeart/2008/layout/LinedList"/>
    <dgm:cxn modelId="{05371F44-1AA1-4CCB-BF4F-8489EF93E1A7}" type="presParOf" srcId="{3CD8260A-C6CB-438A-8711-CE3072CF3A74}" destId="{F9C6176A-4743-405E-8FE9-9E78CB08D629}" srcOrd="0" destOrd="0" presId="urn:microsoft.com/office/officeart/2008/layout/LinedList"/>
    <dgm:cxn modelId="{00F3D1ED-AB0A-4F05-BB3F-8F1EA4BF5AFA}" type="presParOf" srcId="{3CD8260A-C6CB-438A-8711-CE3072CF3A74}" destId="{4A1CD8A1-6845-4383-9C05-6B40EF19F82F}" srcOrd="1" destOrd="0" presId="urn:microsoft.com/office/officeart/2008/layout/LinedList"/>
    <dgm:cxn modelId="{AED96B88-D48F-4FBD-A425-82E1C24C5DCC}" type="presParOf" srcId="{3FEB86C6-0762-463C-B01E-F8588D90A712}" destId="{6D936256-EBF6-464F-BF80-180B27966DD6}" srcOrd="10" destOrd="0" presId="urn:microsoft.com/office/officeart/2008/layout/LinedList"/>
    <dgm:cxn modelId="{CE568BB0-DDB3-45E3-BEBE-7A43D9578593}" type="presParOf" srcId="{3FEB86C6-0762-463C-B01E-F8588D90A712}" destId="{E210B87E-EA31-4835-A806-49BB1B0D2D12}" srcOrd="11" destOrd="0" presId="urn:microsoft.com/office/officeart/2008/layout/LinedList"/>
    <dgm:cxn modelId="{54F5B3B0-11CE-45E8-81A6-1B9390C26623}" type="presParOf" srcId="{E210B87E-EA31-4835-A806-49BB1B0D2D12}" destId="{49586E46-D89B-48AF-8404-A271CFFDE840}" srcOrd="0" destOrd="0" presId="urn:microsoft.com/office/officeart/2008/layout/LinedList"/>
    <dgm:cxn modelId="{3E7C8CB3-C618-4C08-B250-251AC8F4699D}" type="presParOf" srcId="{E210B87E-EA31-4835-A806-49BB1B0D2D12}" destId="{22A58BD5-C239-4997-9106-5095EE94CFEA}" srcOrd="1" destOrd="0" presId="urn:microsoft.com/office/officeart/2008/layout/LinedList"/>
    <dgm:cxn modelId="{02EB8E5C-47DE-4046-A243-FA6ACE5C18DE}" type="presParOf" srcId="{3FEB86C6-0762-463C-B01E-F8588D90A712}" destId="{503D107B-E7C6-4126-B22D-52460EC43015}" srcOrd="12" destOrd="0" presId="urn:microsoft.com/office/officeart/2008/layout/LinedList"/>
    <dgm:cxn modelId="{621E96B3-3D20-4677-9E2B-58BEA4FBE20F}" type="presParOf" srcId="{3FEB86C6-0762-463C-B01E-F8588D90A712}" destId="{6F3D5467-870D-41F5-B655-E70995411BF3}" srcOrd="13" destOrd="0" presId="urn:microsoft.com/office/officeart/2008/layout/LinedList"/>
    <dgm:cxn modelId="{42569F70-16E8-4233-9138-995CE50A8E59}" type="presParOf" srcId="{6F3D5467-870D-41F5-B655-E70995411BF3}" destId="{1BD496B5-0EF0-463F-BC6A-C24B08470A07}" srcOrd="0" destOrd="0" presId="urn:microsoft.com/office/officeart/2008/layout/LinedList"/>
    <dgm:cxn modelId="{500259FB-0603-4A0A-9A97-A45AB1E63EBD}" type="presParOf" srcId="{6F3D5467-870D-41F5-B655-E70995411BF3}" destId="{356A1B33-DA3D-4AC3-ADA9-42763B1B08DD}" srcOrd="1" destOrd="0" presId="urn:microsoft.com/office/officeart/2008/layout/LinedList"/>
    <dgm:cxn modelId="{F59ABF4D-D64B-40B9-92FB-53C30186724C}" type="presParOf" srcId="{3FEB86C6-0762-463C-B01E-F8588D90A712}" destId="{D0566AAB-C37B-4B3A-9A77-87ABB16D8BA2}" srcOrd="14" destOrd="0" presId="urn:microsoft.com/office/officeart/2008/layout/LinedList"/>
    <dgm:cxn modelId="{63DA23D7-6703-4BA7-875E-4E83BFF440AE}" type="presParOf" srcId="{3FEB86C6-0762-463C-B01E-F8588D90A712}" destId="{3CD3DD99-C7C2-4E06-A4C7-1FCFB639EE41}" srcOrd="15" destOrd="0" presId="urn:microsoft.com/office/officeart/2008/layout/LinedList"/>
    <dgm:cxn modelId="{1113446B-C6EB-430B-B811-32313EBFB454}" type="presParOf" srcId="{3CD3DD99-C7C2-4E06-A4C7-1FCFB639EE41}" destId="{7C6C0D23-9769-40A2-8913-10CFB2B16477}" srcOrd="0" destOrd="0" presId="urn:microsoft.com/office/officeart/2008/layout/LinedList"/>
    <dgm:cxn modelId="{EB13F4A6-F903-4C25-93B5-600A1AD2E1B9}" type="presParOf" srcId="{3CD3DD99-C7C2-4E06-A4C7-1FCFB639EE41}" destId="{74CB0FB8-82BD-48AC-8BBE-7A04D0DCA4D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1FF050-2AE3-492C-8A55-C79649BDCA2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BB462D7-57B9-4A2C-BB74-D5FBCD5FB1EA}">
      <dgm:prSet/>
      <dgm:spPr/>
      <dgm:t>
        <a:bodyPr/>
        <a:lstStyle/>
        <a:p>
          <a:r>
            <a:rPr lang="en-US"/>
            <a:t>Leucocyte depleted red blood cells concentrate should be prepared by a method known to reduce leucocytes in the final component to less than 5x10</a:t>
          </a:r>
          <a:r>
            <a:rPr lang="en-US" baseline="30000"/>
            <a:t>8</a:t>
          </a:r>
          <a:r>
            <a:rPr lang="en-US"/>
            <a:t> when intended to prevent febrile reactions and to less than 5x10</a:t>
          </a:r>
          <a:r>
            <a:rPr lang="en-US" baseline="30000"/>
            <a:t>6</a:t>
          </a:r>
          <a:r>
            <a:rPr lang="en-US"/>
            <a:t> when it is required to prevent alloimmunization or CMV infection. </a:t>
          </a:r>
        </a:p>
      </dgm:t>
    </dgm:pt>
    <dgm:pt modelId="{ECE45E87-4E9F-441F-B40E-992F7E0DAA4A}" type="parTrans" cxnId="{0633A1C7-8AE2-4236-BE57-EF8DDEB5554C}">
      <dgm:prSet/>
      <dgm:spPr/>
      <dgm:t>
        <a:bodyPr/>
        <a:lstStyle/>
        <a:p>
          <a:endParaRPr lang="en-US"/>
        </a:p>
      </dgm:t>
    </dgm:pt>
    <dgm:pt modelId="{00517DD7-B50F-4D6F-9B5A-C775CCF6585C}" type="sibTrans" cxnId="{0633A1C7-8AE2-4236-BE57-EF8DDEB5554C}">
      <dgm:prSet/>
      <dgm:spPr/>
      <dgm:t>
        <a:bodyPr/>
        <a:lstStyle/>
        <a:p>
          <a:endParaRPr lang="en-US"/>
        </a:p>
      </dgm:t>
    </dgm:pt>
    <dgm:pt modelId="{1388EDE4-6CEF-4630-9481-D4E9BD79A108}">
      <dgm:prSet/>
      <dgm:spPr/>
      <dgm:t>
        <a:bodyPr/>
        <a:lstStyle/>
        <a:p>
          <a:r>
            <a:rPr lang="en-US"/>
            <a:t>Irradiated PRBC is 100% leucoreduced and used to prevent Graft Vs Host Disease (GVHD)</a:t>
          </a:r>
        </a:p>
      </dgm:t>
    </dgm:pt>
    <dgm:pt modelId="{1FD5D972-CA33-40BF-AB5A-DF691BAB1E87}" type="parTrans" cxnId="{1D456B1F-5414-4707-BF18-8DBE1A19245C}">
      <dgm:prSet/>
      <dgm:spPr/>
      <dgm:t>
        <a:bodyPr/>
        <a:lstStyle/>
        <a:p>
          <a:endParaRPr lang="en-US"/>
        </a:p>
      </dgm:t>
    </dgm:pt>
    <dgm:pt modelId="{D535FE00-0794-45BC-B261-F5AADD21F739}" type="sibTrans" cxnId="{1D456B1F-5414-4707-BF18-8DBE1A19245C}">
      <dgm:prSet/>
      <dgm:spPr/>
      <dgm:t>
        <a:bodyPr/>
        <a:lstStyle/>
        <a:p>
          <a:endParaRPr lang="en-US"/>
        </a:p>
      </dgm:t>
    </dgm:pt>
    <dgm:pt modelId="{0D5024AC-0058-4D5B-9A97-A87B2C0B7675}" type="pres">
      <dgm:prSet presAssocID="{821FF050-2AE3-492C-8A55-C79649BDCA2F}" presName="linear" presStyleCnt="0">
        <dgm:presLayoutVars>
          <dgm:animLvl val="lvl"/>
          <dgm:resizeHandles val="exact"/>
        </dgm:presLayoutVars>
      </dgm:prSet>
      <dgm:spPr/>
    </dgm:pt>
    <dgm:pt modelId="{C3D5A6B2-A7E6-4107-96D4-6A4870D0AA82}" type="pres">
      <dgm:prSet presAssocID="{7BB462D7-57B9-4A2C-BB74-D5FBCD5FB1E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78706F4-F3D9-48FF-89D6-435F70DB55B4}" type="pres">
      <dgm:prSet presAssocID="{00517DD7-B50F-4D6F-9B5A-C775CCF6585C}" presName="spacer" presStyleCnt="0"/>
      <dgm:spPr/>
    </dgm:pt>
    <dgm:pt modelId="{89D1746F-3A40-4CFD-A743-6FB3DB7AFA1F}" type="pres">
      <dgm:prSet presAssocID="{1388EDE4-6CEF-4630-9481-D4E9BD79A10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F1C0209-04DB-40EF-86C2-19130C33C6EC}" type="presOf" srcId="{1388EDE4-6CEF-4630-9481-D4E9BD79A108}" destId="{89D1746F-3A40-4CFD-A743-6FB3DB7AFA1F}" srcOrd="0" destOrd="0" presId="urn:microsoft.com/office/officeart/2005/8/layout/vList2"/>
    <dgm:cxn modelId="{1D456B1F-5414-4707-BF18-8DBE1A19245C}" srcId="{821FF050-2AE3-492C-8A55-C79649BDCA2F}" destId="{1388EDE4-6CEF-4630-9481-D4E9BD79A108}" srcOrd="1" destOrd="0" parTransId="{1FD5D972-CA33-40BF-AB5A-DF691BAB1E87}" sibTransId="{D535FE00-0794-45BC-B261-F5AADD21F739}"/>
    <dgm:cxn modelId="{6FFA5F37-89F1-4CD3-B78A-2441AE03CE03}" type="presOf" srcId="{821FF050-2AE3-492C-8A55-C79649BDCA2F}" destId="{0D5024AC-0058-4D5B-9A97-A87B2C0B7675}" srcOrd="0" destOrd="0" presId="urn:microsoft.com/office/officeart/2005/8/layout/vList2"/>
    <dgm:cxn modelId="{27CA63B4-A326-4E57-95B0-5C44F8A7DDA9}" type="presOf" srcId="{7BB462D7-57B9-4A2C-BB74-D5FBCD5FB1EA}" destId="{C3D5A6B2-A7E6-4107-96D4-6A4870D0AA82}" srcOrd="0" destOrd="0" presId="urn:microsoft.com/office/officeart/2005/8/layout/vList2"/>
    <dgm:cxn modelId="{0633A1C7-8AE2-4236-BE57-EF8DDEB5554C}" srcId="{821FF050-2AE3-492C-8A55-C79649BDCA2F}" destId="{7BB462D7-57B9-4A2C-BB74-D5FBCD5FB1EA}" srcOrd="0" destOrd="0" parTransId="{ECE45E87-4E9F-441F-B40E-992F7E0DAA4A}" sibTransId="{00517DD7-B50F-4D6F-9B5A-C775CCF6585C}"/>
    <dgm:cxn modelId="{69A13216-60CA-454C-9E0C-97E6E458D89D}" type="presParOf" srcId="{0D5024AC-0058-4D5B-9A97-A87B2C0B7675}" destId="{C3D5A6B2-A7E6-4107-96D4-6A4870D0AA82}" srcOrd="0" destOrd="0" presId="urn:microsoft.com/office/officeart/2005/8/layout/vList2"/>
    <dgm:cxn modelId="{27B81BD9-7080-49CF-B39E-0BCAF7C1F70E}" type="presParOf" srcId="{0D5024AC-0058-4D5B-9A97-A87B2C0B7675}" destId="{F78706F4-F3D9-48FF-89D6-435F70DB55B4}" srcOrd="1" destOrd="0" presId="urn:microsoft.com/office/officeart/2005/8/layout/vList2"/>
    <dgm:cxn modelId="{77FA8160-31FE-47DB-BD35-201448D062C7}" type="presParOf" srcId="{0D5024AC-0058-4D5B-9A97-A87B2C0B7675}" destId="{89D1746F-3A40-4CFD-A743-6FB3DB7AFA1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00ABA8-B55D-408F-BDA4-C988B1F0940E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C3E219E6-DF4E-4252-ABD6-7663A53DC61F}">
      <dgm:prSet/>
      <dgm:spPr/>
      <dgm:t>
        <a:bodyPr/>
        <a:lstStyle/>
        <a:p>
          <a:r>
            <a:rPr lang="en-US" b="0" i="0"/>
            <a:t>Blood products are transfused through intravenous tubing with filters.</a:t>
          </a:r>
          <a:endParaRPr lang="en-US"/>
        </a:p>
      </dgm:t>
    </dgm:pt>
    <dgm:pt modelId="{A67B0ED6-38F9-4AD6-A3F5-6335287CADB8}" type="parTrans" cxnId="{BF8CDF0F-CC8E-4476-8C86-3245F0FCFBED}">
      <dgm:prSet/>
      <dgm:spPr/>
      <dgm:t>
        <a:bodyPr/>
        <a:lstStyle/>
        <a:p>
          <a:endParaRPr lang="en-US"/>
        </a:p>
      </dgm:t>
    </dgm:pt>
    <dgm:pt modelId="{C77C6801-0E47-4E99-849C-105A0C3315AB}" type="sibTrans" cxnId="{BF8CDF0F-CC8E-4476-8C86-3245F0FCFBED}">
      <dgm:prSet/>
      <dgm:spPr/>
      <dgm:t>
        <a:bodyPr/>
        <a:lstStyle/>
        <a:p>
          <a:endParaRPr lang="en-US"/>
        </a:p>
      </dgm:t>
    </dgm:pt>
    <dgm:pt modelId="{90D54DA0-3093-40A6-AD98-F82EE19612EC}">
      <dgm:prSet/>
      <dgm:spPr/>
      <dgm:t>
        <a:bodyPr/>
        <a:lstStyle/>
        <a:p>
          <a:r>
            <a:rPr lang="en-US" b="0" i="0"/>
            <a:t>The filters, which typically have pore diameters of 170 to 260 microns, are also used to prevent particulate debris from being administered. </a:t>
          </a:r>
          <a:endParaRPr lang="en-US"/>
        </a:p>
      </dgm:t>
    </dgm:pt>
    <dgm:pt modelId="{C8BE0AC2-2909-4021-82FF-B95CB5704515}" type="parTrans" cxnId="{B3117912-A8BB-41C5-848E-50D2F35744B5}">
      <dgm:prSet/>
      <dgm:spPr/>
      <dgm:t>
        <a:bodyPr/>
        <a:lstStyle/>
        <a:p>
          <a:endParaRPr lang="en-US"/>
        </a:p>
      </dgm:t>
    </dgm:pt>
    <dgm:pt modelId="{3B86CF2D-AC2C-429B-A48D-6D6E073011ED}" type="sibTrans" cxnId="{B3117912-A8BB-41C5-848E-50D2F35744B5}">
      <dgm:prSet/>
      <dgm:spPr/>
      <dgm:t>
        <a:bodyPr/>
        <a:lstStyle/>
        <a:p>
          <a:endParaRPr lang="en-US"/>
        </a:p>
      </dgm:t>
    </dgm:pt>
    <dgm:pt modelId="{2914193F-0775-431D-AEE8-39192F0417BA}">
      <dgm:prSet/>
      <dgm:spPr/>
      <dgm:t>
        <a:bodyPr/>
        <a:lstStyle/>
        <a:p>
          <a:r>
            <a:rPr lang="en-US" b="0" i="0"/>
            <a:t>However, the trapped particulate leads to bacterial growth, and the American Association of Blood Banks (AABB) advises against using a filter for more than four hours.</a:t>
          </a:r>
          <a:endParaRPr lang="en-US"/>
        </a:p>
      </dgm:t>
    </dgm:pt>
    <dgm:pt modelId="{62E2DB65-C274-49CD-A900-5D9E3DBC069A}" type="parTrans" cxnId="{A75F814B-E6FE-423C-BD2C-C14CA4E7EEFF}">
      <dgm:prSet/>
      <dgm:spPr/>
      <dgm:t>
        <a:bodyPr/>
        <a:lstStyle/>
        <a:p>
          <a:endParaRPr lang="en-US"/>
        </a:p>
      </dgm:t>
    </dgm:pt>
    <dgm:pt modelId="{6094E171-1D1F-4772-BE52-17B527524449}" type="sibTrans" cxnId="{A75F814B-E6FE-423C-BD2C-C14CA4E7EEFF}">
      <dgm:prSet/>
      <dgm:spPr/>
      <dgm:t>
        <a:bodyPr/>
        <a:lstStyle/>
        <a:p>
          <a:endParaRPr lang="en-US"/>
        </a:p>
      </dgm:t>
    </dgm:pt>
    <dgm:pt modelId="{6B3392F3-EC44-4B69-A16D-314B3D05D1EC}">
      <dgm:prSet/>
      <dgm:spPr/>
      <dgm:t>
        <a:bodyPr/>
        <a:lstStyle/>
        <a:p>
          <a:r>
            <a:rPr lang="en-US"/>
            <a:t>Ideally, each unit should be transfused with separate blood transfusion set.</a:t>
          </a:r>
        </a:p>
      </dgm:t>
    </dgm:pt>
    <dgm:pt modelId="{37AAE50D-7C82-422E-A565-6E54083C8931}" type="parTrans" cxnId="{6E9B5D19-23A1-4E9B-BA4C-2A27DD0539F6}">
      <dgm:prSet/>
      <dgm:spPr/>
      <dgm:t>
        <a:bodyPr/>
        <a:lstStyle/>
        <a:p>
          <a:endParaRPr lang="en-US"/>
        </a:p>
      </dgm:t>
    </dgm:pt>
    <dgm:pt modelId="{DBE6AC6F-54AE-44F6-BC0E-BB9ACB31F8C4}" type="sibTrans" cxnId="{6E9B5D19-23A1-4E9B-BA4C-2A27DD0539F6}">
      <dgm:prSet/>
      <dgm:spPr/>
      <dgm:t>
        <a:bodyPr/>
        <a:lstStyle/>
        <a:p>
          <a:endParaRPr lang="en-US"/>
        </a:p>
      </dgm:t>
    </dgm:pt>
    <dgm:pt modelId="{9C3C15C8-31DC-46D3-9062-75ED724690A3}" type="pres">
      <dgm:prSet presAssocID="{6000ABA8-B55D-408F-BDA4-C988B1F0940E}" presName="vert0" presStyleCnt="0">
        <dgm:presLayoutVars>
          <dgm:dir/>
          <dgm:animOne val="branch"/>
          <dgm:animLvl val="lvl"/>
        </dgm:presLayoutVars>
      </dgm:prSet>
      <dgm:spPr/>
    </dgm:pt>
    <dgm:pt modelId="{B7DB6623-5BB5-4BC0-AEA1-8D4273598FE9}" type="pres">
      <dgm:prSet presAssocID="{C3E219E6-DF4E-4252-ABD6-7663A53DC61F}" presName="thickLine" presStyleLbl="alignNode1" presStyleIdx="0" presStyleCnt="4"/>
      <dgm:spPr/>
    </dgm:pt>
    <dgm:pt modelId="{BF6A82AC-6251-4118-A101-AD5A02B28A2C}" type="pres">
      <dgm:prSet presAssocID="{C3E219E6-DF4E-4252-ABD6-7663A53DC61F}" presName="horz1" presStyleCnt="0"/>
      <dgm:spPr/>
    </dgm:pt>
    <dgm:pt modelId="{87726DD5-26DF-4EC4-B26B-AC0A9D619932}" type="pres">
      <dgm:prSet presAssocID="{C3E219E6-DF4E-4252-ABD6-7663A53DC61F}" presName="tx1" presStyleLbl="revTx" presStyleIdx="0" presStyleCnt="4"/>
      <dgm:spPr/>
    </dgm:pt>
    <dgm:pt modelId="{DEF0B21A-3EBA-4B86-A1D1-FEFC41789D64}" type="pres">
      <dgm:prSet presAssocID="{C3E219E6-DF4E-4252-ABD6-7663A53DC61F}" presName="vert1" presStyleCnt="0"/>
      <dgm:spPr/>
    </dgm:pt>
    <dgm:pt modelId="{79CF3352-8753-4B45-AADB-6A084CB2B24C}" type="pres">
      <dgm:prSet presAssocID="{90D54DA0-3093-40A6-AD98-F82EE19612EC}" presName="thickLine" presStyleLbl="alignNode1" presStyleIdx="1" presStyleCnt="4"/>
      <dgm:spPr/>
    </dgm:pt>
    <dgm:pt modelId="{96ED7885-5D07-4926-90D9-C347AC0330CD}" type="pres">
      <dgm:prSet presAssocID="{90D54DA0-3093-40A6-AD98-F82EE19612EC}" presName="horz1" presStyleCnt="0"/>
      <dgm:spPr/>
    </dgm:pt>
    <dgm:pt modelId="{0406B55B-0A9D-419B-960F-195CFE6A0B74}" type="pres">
      <dgm:prSet presAssocID="{90D54DA0-3093-40A6-AD98-F82EE19612EC}" presName="tx1" presStyleLbl="revTx" presStyleIdx="1" presStyleCnt="4"/>
      <dgm:spPr/>
    </dgm:pt>
    <dgm:pt modelId="{0CFBD861-C9FA-44BB-879C-ADBD3061B008}" type="pres">
      <dgm:prSet presAssocID="{90D54DA0-3093-40A6-AD98-F82EE19612EC}" presName="vert1" presStyleCnt="0"/>
      <dgm:spPr/>
    </dgm:pt>
    <dgm:pt modelId="{13735D73-1408-4EA4-9C63-6C69003B3020}" type="pres">
      <dgm:prSet presAssocID="{2914193F-0775-431D-AEE8-39192F0417BA}" presName="thickLine" presStyleLbl="alignNode1" presStyleIdx="2" presStyleCnt="4"/>
      <dgm:spPr/>
    </dgm:pt>
    <dgm:pt modelId="{489CE0CE-7EC6-494F-A90C-6D9A7D33E371}" type="pres">
      <dgm:prSet presAssocID="{2914193F-0775-431D-AEE8-39192F0417BA}" presName="horz1" presStyleCnt="0"/>
      <dgm:spPr/>
    </dgm:pt>
    <dgm:pt modelId="{E79A81E6-2DCF-40CC-876E-803C3CC44B0B}" type="pres">
      <dgm:prSet presAssocID="{2914193F-0775-431D-AEE8-39192F0417BA}" presName="tx1" presStyleLbl="revTx" presStyleIdx="2" presStyleCnt="4"/>
      <dgm:spPr/>
    </dgm:pt>
    <dgm:pt modelId="{DD6F3AB3-3293-4993-8B81-F061E282378F}" type="pres">
      <dgm:prSet presAssocID="{2914193F-0775-431D-AEE8-39192F0417BA}" presName="vert1" presStyleCnt="0"/>
      <dgm:spPr/>
    </dgm:pt>
    <dgm:pt modelId="{4FA2D387-8B37-47FB-A916-768A59A46BF6}" type="pres">
      <dgm:prSet presAssocID="{6B3392F3-EC44-4B69-A16D-314B3D05D1EC}" presName="thickLine" presStyleLbl="alignNode1" presStyleIdx="3" presStyleCnt="4"/>
      <dgm:spPr/>
    </dgm:pt>
    <dgm:pt modelId="{E2CDFB51-F80A-44EE-B113-34B04F96A8C5}" type="pres">
      <dgm:prSet presAssocID="{6B3392F3-EC44-4B69-A16D-314B3D05D1EC}" presName="horz1" presStyleCnt="0"/>
      <dgm:spPr/>
    </dgm:pt>
    <dgm:pt modelId="{C910D990-B0ED-48C1-98CE-8030C777B0E2}" type="pres">
      <dgm:prSet presAssocID="{6B3392F3-EC44-4B69-A16D-314B3D05D1EC}" presName="tx1" presStyleLbl="revTx" presStyleIdx="3" presStyleCnt="4"/>
      <dgm:spPr/>
    </dgm:pt>
    <dgm:pt modelId="{0C7A450D-E7AD-4690-8621-81AA480CF480}" type="pres">
      <dgm:prSet presAssocID="{6B3392F3-EC44-4B69-A16D-314B3D05D1EC}" presName="vert1" presStyleCnt="0"/>
      <dgm:spPr/>
    </dgm:pt>
  </dgm:ptLst>
  <dgm:cxnLst>
    <dgm:cxn modelId="{BF8CDF0F-CC8E-4476-8C86-3245F0FCFBED}" srcId="{6000ABA8-B55D-408F-BDA4-C988B1F0940E}" destId="{C3E219E6-DF4E-4252-ABD6-7663A53DC61F}" srcOrd="0" destOrd="0" parTransId="{A67B0ED6-38F9-4AD6-A3F5-6335287CADB8}" sibTransId="{C77C6801-0E47-4E99-849C-105A0C3315AB}"/>
    <dgm:cxn modelId="{B3117912-A8BB-41C5-848E-50D2F35744B5}" srcId="{6000ABA8-B55D-408F-BDA4-C988B1F0940E}" destId="{90D54DA0-3093-40A6-AD98-F82EE19612EC}" srcOrd="1" destOrd="0" parTransId="{C8BE0AC2-2909-4021-82FF-B95CB5704515}" sibTransId="{3B86CF2D-AC2C-429B-A48D-6D6E073011ED}"/>
    <dgm:cxn modelId="{6E9B5D19-23A1-4E9B-BA4C-2A27DD0539F6}" srcId="{6000ABA8-B55D-408F-BDA4-C988B1F0940E}" destId="{6B3392F3-EC44-4B69-A16D-314B3D05D1EC}" srcOrd="3" destOrd="0" parTransId="{37AAE50D-7C82-422E-A565-6E54083C8931}" sibTransId="{DBE6AC6F-54AE-44F6-BC0E-BB9ACB31F8C4}"/>
    <dgm:cxn modelId="{3D6BBB27-DCD7-4D1C-92D2-9456D0DDBBE2}" type="presOf" srcId="{6B3392F3-EC44-4B69-A16D-314B3D05D1EC}" destId="{C910D990-B0ED-48C1-98CE-8030C777B0E2}" srcOrd="0" destOrd="0" presId="urn:microsoft.com/office/officeart/2008/layout/LinedList"/>
    <dgm:cxn modelId="{A75F814B-E6FE-423C-BD2C-C14CA4E7EEFF}" srcId="{6000ABA8-B55D-408F-BDA4-C988B1F0940E}" destId="{2914193F-0775-431D-AEE8-39192F0417BA}" srcOrd="2" destOrd="0" parTransId="{62E2DB65-C274-49CD-A900-5D9E3DBC069A}" sibTransId="{6094E171-1D1F-4772-BE52-17B527524449}"/>
    <dgm:cxn modelId="{CBF40AB7-CDC7-4A22-8A3A-99872F546E8B}" type="presOf" srcId="{C3E219E6-DF4E-4252-ABD6-7663A53DC61F}" destId="{87726DD5-26DF-4EC4-B26B-AC0A9D619932}" srcOrd="0" destOrd="0" presId="urn:microsoft.com/office/officeart/2008/layout/LinedList"/>
    <dgm:cxn modelId="{CD722AC6-77CA-444B-816D-80461C0B4ADA}" type="presOf" srcId="{6000ABA8-B55D-408F-BDA4-C988B1F0940E}" destId="{9C3C15C8-31DC-46D3-9062-75ED724690A3}" srcOrd="0" destOrd="0" presId="urn:microsoft.com/office/officeart/2008/layout/LinedList"/>
    <dgm:cxn modelId="{D61AE1ED-7D0A-4621-B13E-40D0C1DF5927}" type="presOf" srcId="{90D54DA0-3093-40A6-AD98-F82EE19612EC}" destId="{0406B55B-0A9D-419B-960F-195CFE6A0B74}" srcOrd="0" destOrd="0" presId="urn:microsoft.com/office/officeart/2008/layout/LinedList"/>
    <dgm:cxn modelId="{4F90D5F6-6081-414C-8CA0-ACC7C91EA6B1}" type="presOf" srcId="{2914193F-0775-431D-AEE8-39192F0417BA}" destId="{E79A81E6-2DCF-40CC-876E-803C3CC44B0B}" srcOrd="0" destOrd="0" presId="urn:microsoft.com/office/officeart/2008/layout/LinedList"/>
    <dgm:cxn modelId="{129C4959-1897-41D9-9E5F-80D242491B79}" type="presParOf" srcId="{9C3C15C8-31DC-46D3-9062-75ED724690A3}" destId="{B7DB6623-5BB5-4BC0-AEA1-8D4273598FE9}" srcOrd="0" destOrd="0" presId="urn:microsoft.com/office/officeart/2008/layout/LinedList"/>
    <dgm:cxn modelId="{0D9BE263-768B-4C10-B343-AAB421D6E69B}" type="presParOf" srcId="{9C3C15C8-31DC-46D3-9062-75ED724690A3}" destId="{BF6A82AC-6251-4118-A101-AD5A02B28A2C}" srcOrd="1" destOrd="0" presId="urn:microsoft.com/office/officeart/2008/layout/LinedList"/>
    <dgm:cxn modelId="{8DDE7A51-F470-4B78-8E05-46904F0375D1}" type="presParOf" srcId="{BF6A82AC-6251-4118-A101-AD5A02B28A2C}" destId="{87726DD5-26DF-4EC4-B26B-AC0A9D619932}" srcOrd="0" destOrd="0" presId="urn:microsoft.com/office/officeart/2008/layout/LinedList"/>
    <dgm:cxn modelId="{28ECA5C7-C99F-4DCD-A5CE-B244683C648F}" type="presParOf" srcId="{BF6A82AC-6251-4118-A101-AD5A02B28A2C}" destId="{DEF0B21A-3EBA-4B86-A1D1-FEFC41789D64}" srcOrd="1" destOrd="0" presId="urn:microsoft.com/office/officeart/2008/layout/LinedList"/>
    <dgm:cxn modelId="{973EC8C3-DBBE-4DBA-8495-DEA5D3D64E75}" type="presParOf" srcId="{9C3C15C8-31DC-46D3-9062-75ED724690A3}" destId="{79CF3352-8753-4B45-AADB-6A084CB2B24C}" srcOrd="2" destOrd="0" presId="urn:microsoft.com/office/officeart/2008/layout/LinedList"/>
    <dgm:cxn modelId="{45ED43F0-9C20-45B2-A668-CD8E8D7E39D7}" type="presParOf" srcId="{9C3C15C8-31DC-46D3-9062-75ED724690A3}" destId="{96ED7885-5D07-4926-90D9-C347AC0330CD}" srcOrd="3" destOrd="0" presId="urn:microsoft.com/office/officeart/2008/layout/LinedList"/>
    <dgm:cxn modelId="{B59F0D23-F1E6-4A04-9F7E-07537DB792B5}" type="presParOf" srcId="{96ED7885-5D07-4926-90D9-C347AC0330CD}" destId="{0406B55B-0A9D-419B-960F-195CFE6A0B74}" srcOrd="0" destOrd="0" presId="urn:microsoft.com/office/officeart/2008/layout/LinedList"/>
    <dgm:cxn modelId="{34331E20-5B3B-48AB-A99C-727382AEA9E2}" type="presParOf" srcId="{96ED7885-5D07-4926-90D9-C347AC0330CD}" destId="{0CFBD861-C9FA-44BB-879C-ADBD3061B008}" srcOrd="1" destOrd="0" presId="urn:microsoft.com/office/officeart/2008/layout/LinedList"/>
    <dgm:cxn modelId="{0D556463-FBF2-47FF-8659-313FD4CE4F47}" type="presParOf" srcId="{9C3C15C8-31DC-46D3-9062-75ED724690A3}" destId="{13735D73-1408-4EA4-9C63-6C69003B3020}" srcOrd="4" destOrd="0" presId="urn:microsoft.com/office/officeart/2008/layout/LinedList"/>
    <dgm:cxn modelId="{5E2ED863-6DE5-4EA2-A342-EAC23E4FC56B}" type="presParOf" srcId="{9C3C15C8-31DC-46D3-9062-75ED724690A3}" destId="{489CE0CE-7EC6-494F-A90C-6D9A7D33E371}" srcOrd="5" destOrd="0" presId="urn:microsoft.com/office/officeart/2008/layout/LinedList"/>
    <dgm:cxn modelId="{35C56AC5-7F2B-444F-8112-909650187D68}" type="presParOf" srcId="{489CE0CE-7EC6-494F-A90C-6D9A7D33E371}" destId="{E79A81E6-2DCF-40CC-876E-803C3CC44B0B}" srcOrd="0" destOrd="0" presId="urn:microsoft.com/office/officeart/2008/layout/LinedList"/>
    <dgm:cxn modelId="{E06EC22E-90A3-4763-9490-0340FD02534D}" type="presParOf" srcId="{489CE0CE-7EC6-494F-A90C-6D9A7D33E371}" destId="{DD6F3AB3-3293-4993-8B81-F061E282378F}" srcOrd="1" destOrd="0" presId="urn:microsoft.com/office/officeart/2008/layout/LinedList"/>
    <dgm:cxn modelId="{456DA120-21D2-42DD-A10C-1ECC493376E7}" type="presParOf" srcId="{9C3C15C8-31DC-46D3-9062-75ED724690A3}" destId="{4FA2D387-8B37-47FB-A916-768A59A46BF6}" srcOrd="6" destOrd="0" presId="urn:microsoft.com/office/officeart/2008/layout/LinedList"/>
    <dgm:cxn modelId="{8DA56D87-FBB2-4E60-BBF0-DB7F0DD38D0F}" type="presParOf" srcId="{9C3C15C8-31DC-46D3-9062-75ED724690A3}" destId="{E2CDFB51-F80A-44EE-B113-34B04F96A8C5}" srcOrd="7" destOrd="0" presId="urn:microsoft.com/office/officeart/2008/layout/LinedList"/>
    <dgm:cxn modelId="{D8084935-23C3-471D-A219-1E25B7525716}" type="presParOf" srcId="{E2CDFB51-F80A-44EE-B113-34B04F96A8C5}" destId="{C910D990-B0ED-48C1-98CE-8030C777B0E2}" srcOrd="0" destOrd="0" presId="urn:microsoft.com/office/officeart/2008/layout/LinedList"/>
    <dgm:cxn modelId="{D67BD718-A3F2-40F6-BD16-9D59A581F850}" type="presParOf" srcId="{E2CDFB51-F80A-44EE-B113-34B04F96A8C5}" destId="{0C7A450D-E7AD-4690-8621-81AA480CF48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07CDE0-F320-4F42-9D12-6180C5AF1539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819E8827-2D3E-41C5-AE50-580A59045BFA}">
      <dgm:prSet/>
      <dgm:spPr/>
      <dgm:t>
        <a:bodyPr/>
        <a:lstStyle/>
        <a:p>
          <a:r>
            <a:rPr lang="en-US" b="0" i="0"/>
            <a:t>There is no evidence that warming blood is beneficial to the patient when infusion is slow.</a:t>
          </a:r>
          <a:endParaRPr lang="en-US"/>
        </a:p>
      </dgm:t>
    </dgm:pt>
    <dgm:pt modelId="{645D4A90-613A-435A-AD3C-A30BDAA2B289}" type="parTrans" cxnId="{4B92D8F9-3494-496C-81B1-9CB93D8FD63D}">
      <dgm:prSet/>
      <dgm:spPr/>
      <dgm:t>
        <a:bodyPr/>
        <a:lstStyle/>
        <a:p>
          <a:endParaRPr lang="en-US"/>
        </a:p>
      </dgm:t>
    </dgm:pt>
    <dgm:pt modelId="{B3CFE0E8-3EB8-4CC4-80EA-EFBCB309ED50}" type="sibTrans" cxnId="{4B92D8F9-3494-496C-81B1-9CB93D8FD63D}">
      <dgm:prSet/>
      <dgm:spPr/>
      <dgm:t>
        <a:bodyPr/>
        <a:lstStyle/>
        <a:p>
          <a:endParaRPr lang="en-US"/>
        </a:p>
      </dgm:t>
    </dgm:pt>
    <dgm:pt modelId="{E21C9DD3-166C-4B8E-BDDA-110449E0ACDA}">
      <dgm:prSet/>
      <dgm:spPr/>
      <dgm:t>
        <a:bodyPr/>
        <a:lstStyle/>
        <a:p>
          <a:r>
            <a:rPr lang="en-US" b="0" i="0"/>
            <a:t>At infusion rates greater than 100 ml/minute, cold blood may be a contributing factor in cardiac arrest.</a:t>
          </a:r>
          <a:endParaRPr lang="en-US"/>
        </a:p>
      </dgm:t>
    </dgm:pt>
    <dgm:pt modelId="{DA02BF64-0727-4558-A8ED-47953A26E727}" type="parTrans" cxnId="{C39A3BCA-27EE-48E2-9842-6FDB3096CCB6}">
      <dgm:prSet/>
      <dgm:spPr/>
      <dgm:t>
        <a:bodyPr/>
        <a:lstStyle/>
        <a:p>
          <a:endParaRPr lang="en-US"/>
        </a:p>
      </dgm:t>
    </dgm:pt>
    <dgm:pt modelId="{C50A719C-1D0A-4515-ACB0-50B65F0EBD49}" type="sibTrans" cxnId="{C39A3BCA-27EE-48E2-9842-6FDB3096CCB6}">
      <dgm:prSet/>
      <dgm:spPr/>
      <dgm:t>
        <a:bodyPr/>
        <a:lstStyle/>
        <a:p>
          <a:endParaRPr lang="en-US"/>
        </a:p>
      </dgm:t>
    </dgm:pt>
    <dgm:pt modelId="{238268A1-E09B-41DB-A39F-3B9F558359C7}">
      <dgm:prSet/>
      <dgm:spPr/>
      <dgm:t>
        <a:bodyPr/>
        <a:lstStyle/>
        <a:p>
          <a:r>
            <a:rPr lang="en-US"/>
            <a:t>K</a:t>
          </a:r>
          <a:r>
            <a:rPr lang="en-US" b="0" i="0"/>
            <a:t>eeping the patient warm is probably more important than warming the infused blood. Warmed blood is most commonly required in:</a:t>
          </a:r>
          <a:endParaRPr lang="en-US"/>
        </a:p>
      </dgm:t>
    </dgm:pt>
    <dgm:pt modelId="{B00936BF-94DB-43EC-9FCE-C9A6DF8DC3CB}" type="parTrans" cxnId="{0BBEB032-B4B2-4015-9AD6-8B501AE72D44}">
      <dgm:prSet/>
      <dgm:spPr/>
      <dgm:t>
        <a:bodyPr/>
        <a:lstStyle/>
        <a:p>
          <a:endParaRPr lang="en-US"/>
        </a:p>
      </dgm:t>
    </dgm:pt>
    <dgm:pt modelId="{F4E8A96B-5D27-495D-ACA2-53A9AE52DE8A}" type="sibTrans" cxnId="{0BBEB032-B4B2-4015-9AD6-8B501AE72D44}">
      <dgm:prSet/>
      <dgm:spPr/>
      <dgm:t>
        <a:bodyPr/>
        <a:lstStyle/>
        <a:p>
          <a:endParaRPr lang="en-US"/>
        </a:p>
      </dgm:t>
    </dgm:pt>
    <dgm:pt modelId="{E8738062-EB9B-4813-B413-01637E7A2BFD}">
      <dgm:prSet/>
      <dgm:spPr/>
      <dgm:t>
        <a:bodyPr/>
        <a:lstStyle/>
        <a:p>
          <a:r>
            <a:rPr lang="en-US" b="0" i="0"/>
            <a:t>1. large volume rapid transfusions (In adults: infusion greater than 50 ml/kg/hour, In children: infusion greater than 15 ml/kg/hour)</a:t>
          </a:r>
          <a:endParaRPr lang="en-US"/>
        </a:p>
      </dgm:t>
    </dgm:pt>
    <dgm:pt modelId="{7B3B0FA8-27FA-4195-8D86-3DA03A080746}" type="parTrans" cxnId="{781C1C67-02A0-4478-B919-4F4CDA3C2A1B}">
      <dgm:prSet/>
      <dgm:spPr/>
      <dgm:t>
        <a:bodyPr/>
        <a:lstStyle/>
        <a:p>
          <a:endParaRPr lang="en-US"/>
        </a:p>
      </dgm:t>
    </dgm:pt>
    <dgm:pt modelId="{4760F7B3-A37E-41C8-9531-75655950209C}" type="sibTrans" cxnId="{781C1C67-02A0-4478-B919-4F4CDA3C2A1B}">
      <dgm:prSet/>
      <dgm:spPr/>
      <dgm:t>
        <a:bodyPr/>
        <a:lstStyle/>
        <a:p>
          <a:endParaRPr lang="en-US"/>
        </a:p>
      </dgm:t>
    </dgm:pt>
    <dgm:pt modelId="{AAC41A50-3223-4733-86A3-3A8D30B8C070}">
      <dgm:prSet/>
      <dgm:spPr/>
      <dgm:t>
        <a:bodyPr/>
        <a:lstStyle/>
        <a:p>
          <a:r>
            <a:rPr lang="en-US" b="0" i="0"/>
            <a:t>2. Exchange transfusion in infants</a:t>
          </a:r>
          <a:endParaRPr lang="en-US"/>
        </a:p>
      </dgm:t>
    </dgm:pt>
    <dgm:pt modelId="{522D5B56-1A49-47C9-9D8B-A09E3CEA7849}" type="parTrans" cxnId="{695187C4-9F3A-4945-B8EE-CC9E7297C054}">
      <dgm:prSet/>
      <dgm:spPr/>
      <dgm:t>
        <a:bodyPr/>
        <a:lstStyle/>
        <a:p>
          <a:endParaRPr lang="en-US"/>
        </a:p>
      </dgm:t>
    </dgm:pt>
    <dgm:pt modelId="{6AAA2C2D-403C-40CF-A4CC-B38E1E00713E}" type="sibTrans" cxnId="{695187C4-9F3A-4945-B8EE-CC9E7297C054}">
      <dgm:prSet/>
      <dgm:spPr/>
      <dgm:t>
        <a:bodyPr/>
        <a:lstStyle/>
        <a:p>
          <a:endParaRPr lang="en-US"/>
        </a:p>
      </dgm:t>
    </dgm:pt>
    <dgm:pt modelId="{77D0018E-7828-4E32-A4BE-D9D8877B7EC9}">
      <dgm:prSet/>
      <dgm:spPr/>
      <dgm:t>
        <a:bodyPr/>
        <a:lstStyle/>
        <a:p>
          <a:r>
            <a:rPr lang="en-US" b="0" i="0"/>
            <a:t>3. Patients with clinically significant cold agglutinins.</a:t>
          </a:r>
          <a:endParaRPr lang="en-US"/>
        </a:p>
      </dgm:t>
    </dgm:pt>
    <dgm:pt modelId="{D58DAA77-338C-496A-9713-D9FCF0ADD55F}" type="parTrans" cxnId="{B6C64B64-ED65-4402-91DF-9B2E1FC023EF}">
      <dgm:prSet/>
      <dgm:spPr/>
      <dgm:t>
        <a:bodyPr/>
        <a:lstStyle/>
        <a:p>
          <a:endParaRPr lang="en-US"/>
        </a:p>
      </dgm:t>
    </dgm:pt>
    <dgm:pt modelId="{3CA77F9D-1511-46DD-866B-A62C18387476}" type="sibTrans" cxnId="{B6C64B64-ED65-4402-91DF-9B2E1FC023EF}">
      <dgm:prSet/>
      <dgm:spPr/>
      <dgm:t>
        <a:bodyPr/>
        <a:lstStyle/>
        <a:p>
          <a:endParaRPr lang="en-US"/>
        </a:p>
      </dgm:t>
    </dgm:pt>
    <dgm:pt modelId="{33FDE268-14E0-4FD7-8447-93426E4F6EFB}">
      <dgm:prSet/>
      <dgm:spPr/>
      <dgm:t>
        <a:bodyPr/>
        <a:lstStyle/>
        <a:p>
          <a:r>
            <a:rPr lang="en-US" b="0" i="0"/>
            <a:t>It is important to note that Blood should only be warmed in a blood warmer.</a:t>
          </a:r>
          <a:endParaRPr lang="en-US"/>
        </a:p>
      </dgm:t>
    </dgm:pt>
    <dgm:pt modelId="{7DBF704C-FED6-4FF0-8386-9E7E787B4133}" type="parTrans" cxnId="{97ADDE60-2BC8-42B8-BCBE-71BA722D9098}">
      <dgm:prSet/>
      <dgm:spPr/>
      <dgm:t>
        <a:bodyPr/>
        <a:lstStyle/>
        <a:p>
          <a:endParaRPr lang="en-US"/>
        </a:p>
      </dgm:t>
    </dgm:pt>
    <dgm:pt modelId="{E160D32E-8C5F-4804-ACCE-1D4BF5D8E746}" type="sibTrans" cxnId="{97ADDE60-2BC8-42B8-BCBE-71BA722D9098}">
      <dgm:prSet/>
      <dgm:spPr/>
      <dgm:t>
        <a:bodyPr/>
        <a:lstStyle/>
        <a:p>
          <a:endParaRPr lang="en-US"/>
        </a:p>
      </dgm:t>
    </dgm:pt>
    <dgm:pt modelId="{4E70A4B1-3C54-4819-A223-09F4B7E166E5}">
      <dgm:prSet/>
      <dgm:spPr/>
      <dgm:t>
        <a:bodyPr/>
        <a:lstStyle/>
        <a:p>
          <a:r>
            <a:rPr lang="en-US" b="0" i="0" dirty="0">
              <a:solidFill>
                <a:srgbClr val="FF0000"/>
              </a:solidFill>
            </a:rPr>
            <a:t>Blood should never be warmed in a bowl of hot water as this could lead to </a:t>
          </a:r>
          <a:r>
            <a:rPr lang="en-US" b="0" i="0" dirty="0" err="1">
              <a:solidFill>
                <a:srgbClr val="FF0000"/>
              </a:solidFill>
            </a:rPr>
            <a:t>haemolysis</a:t>
          </a:r>
          <a:r>
            <a:rPr lang="en-US" b="0" i="0" dirty="0">
              <a:solidFill>
                <a:srgbClr val="FF0000"/>
              </a:solidFill>
            </a:rPr>
            <a:t> of the red cells which could be life-threatening.</a:t>
          </a:r>
          <a:endParaRPr lang="en-US" dirty="0">
            <a:solidFill>
              <a:srgbClr val="FF0000"/>
            </a:solidFill>
          </a:endParaRPr>
        </a:p>
      </dgm:t>
    </dgm:pt>
    <dgm:pt modelId="{9D2C0BCF-624E-498E-B9F4-02D4CCE6E365}" type="parTrans" cxnId="{0E4B4ECE-D4C7-46FE-AA80-B19B511F51BE}">
      <dgm:prSet/>
      <dgm:spPr/>
      <dgm:t>
        <a:bodyPr/>
        <a:lstStyle/>
        <a:p>
          <a:endParaRPr lang="en-US"/>
        </a:p>
      </dgm:t>
    </dgm:pt>
    <dgm:pt modelId="{F8BA3B37-1606-44C7-A0B6-DA4D7A989974}" type="sibTrans" cxnId="{0E4B4ECE-D4C7-46FE-AA80-B19B511F51BE}">
      <dgm:prSet/>
      <dgm:spPr/>
      <dgm:t>
        <a:bodyPr/>
        <a:lstStyle/>
        <a:p>
          <a:endParaRPr lang="en-US"/>
        </a:p>
      </dgm:t>
    </dgm:pt>
    <dgm:pt modelId="{2216B66B-41DE-4DFA-B8AF-3694F6CB8E05}" type="pres">
      <dgm:prSet presAssocID="{0307CDE0-F320-4F42-9D12-6180C5AF1539}" presName="vert0" presStyleCnt="0">
        <dgm:presLayoutVars>
          <dgm:dir/>
          <dgm:animOne val="branch"/>
          <dgm:animLvl val="lvl"/>
        </dgm:presLayoutVars>
      </dgm:prSet>
      <dgm:spPr/>
    </dgm:pt>
    <dgm:pt modelId="{0EC8226E-151C-4E73-8D66-9CC07D0AAB48}" type="pres">
      <dgm:prSet presAssocID="{819E8827-2D3E-41C5-AE50-580A59045BFA}" presName="thickLine" presStyleLbl="alignNode1" presStyleIdx="0" presStyleCnt="8"/>
      <dgm:spPr/>
    </dgm:pt>
    <dgm:pt modelId="{C18E387E-2F8F-4A7F-9DF5-A4A5F0307C0F}" type="pres">
      <dgm:prSet presAssocID="{819E8827-2D3E-41C5-AE50-580A59045BFA}" presName="horz1" presStyleCnt="0"/>
      <dgm:spPr/>
    </dgm:pt>
    <dgm:pt modelId="{E895D343-C9FC-433C-AB6C-1ADD1A342567}" type="pres">
      <dgm:prSet presAssocID="{819E8827-2D3E-41C5-AE50-580A59045BFA}" presName="tx1" presStyleLbl="revTx" presStyleIdx="0" presStyleCnt="8"/>
      <dgm:spPr/>
    </dgm:pt>
    <dgm:pt modelId="{A15DD96C-9720-4AF9-84FB-A21E65E8FDA9}" type="pres">
      <dgm:prSet presAssocID="{819E8827-2D3E-41C5-AE50-580A59045BFA}" presName="vert1" presStyleCnt="0"/>
      <dgm:spPr/>
    </dgm:pt>
    <dgm:pt modelId="{E84FBE2F-8EF6-4DCB-8CAE-59EFBE4621BB}" type="pres">
      <dgm:prSet presAssocID="{E21C9DD3-166C-4B8E-BDDA-110449E0ACDA}" presName="thickLine" presStyleLbl="alignNode1" presStyleIdx="1" presStyleCnt="8"/>
      <dgm:spPr/>
    </dgm:pt>
    <dgm:pt modelId="{9526D479-CE78-494D-88F9-9A22F880A73C}" type="pres">
      <dgm:prSet presAssocID="{E21C9DD3-166C-4B8E-BDDA-110449E0ACDA}" presName="horz1" presStyleCnt="0"/>
      <dgm:spPr/>
    </dgm:pt>
    <dgm:pt modelId="{1100D513-75D2-44F2-A29D-88607711F19D}" type="pres">
      <dgm:prSet presAssocID="{E21C9DD3-166C-4B8E-BDDA-110449E0ACDA}" presName="tx1" presStyleLbl="revTx" presStyleIdx="1" presStyleCnt="8"/>
      <dgm:spPr/>
    </dgm:pt>
    <dgm:pt modelId="{B153DE7F-23BA-4A45-A432-700FB5BED700}" type="pres">
      <dgm:prSet presAssocID="{E21C9DD3-166C-4B8E-BDDA-110449E0ACDA}" presName="vert1" presStyleCnt="0"/>
      <dgm:spPr/>
    </dgm:pt>
    <dgm:pt modelId="{84DF22DD-EE33-46A2-82B9-A9798D50DB65}" type="pres">
      <dgm:prSet presAssocID="{238268A1-E09B-41DB-A39F-3B9F558359C7}" presName="thickLine" presStyleLbl="alignNode1" presStyleIdx="2" presStyleCnt="8"/>
      <dgm:spPr/>
    </dgm:pt>
    <dgm:pt modelId="{35A8CB6E-F604-4E66-B5AF-C7EB0D531BC8}" type="pres">
      <dgm:prSet presAssocID="{238268A1-E09B-41DB-A39F-3B9F558359C7}" presName="horz1" presStyleCnt="0"/>
      <dgm:spPr/>
    </dgm:pt>
    <dgm:pt modelId="{32327F08-B9A5-4B34-98E3-D9155CAD94D6}" type="pres">
      <dgm:prSet presAssocID="{238268A1-E09B-41DB-A39F-3B9F558359C7}" presName="tx1" presStyleLbl="revTx" presStyleIdx="2" presStyleCnt="8"/>
      <dgm:spPr/>
    </dgm:pt>
    <dgm:pt modelId="{4460765C-99C6-4CD1-BD27-2FBB1A2EBE86}" type="pres">
      <dgm:prSet presAssocID="{238268A1-E09B-41DB-A39F-3B9F558359C7}" presName="vert1" presStyleCnt="0"/>
      <dgm:spPr/>
    </dgm:pt>
    <dgm:pt modelId="{04DCDF93-6525-4CB5-87C6-22A25F3156D6}" type="pres">
      <dgm:prSet presAssocID="{E8738062-EB9B-4813-B413-01637E7A2BFD}" presName="thickLine" presStyleLbl="alignNode1" presStyleIdx="3" presStyleCnt="8"/>
      <dgm:spPr/>
    </dgm:pt>
    <dgm:pt modelId="{D07C0F44-913F-40ED-A1B7-AAC0E0976B06}" type="pres">
      <dgm:prSet presAssocID="{E8738062-EB9B-4813-B413-01637E7A2BFD}" presName="horz1" presStyleCnt="0"/>
      <dgm:spPr/>
    </dgm:pt>
    <dgm:pt modelId="{FE0E2DC3-CA1C-4A70-B0D6-F464E710DE51}" type="pres">
      <dgm:prSet presAssocID="{E8738062-EB9B-4813-B413-01637E7A2BFD}" presName="tx1" presStyleLbl="revTx" presStyleIdx="3" presStyleCnt="8"/>
      <dgm:spPr/>
    </dgm:pt>
    <dgm:pt modelId="{94D8F971-BDC6-437B-ADB2-86E8E3E39B48}" type="pres">
      <dgm:prSet presAssocID="{E8738062-EB9B-4813-B413-01637E7A2BFD}" presName="vert1" presStyleCnt="0"/>
      <dgm:spPr/>
    </dgm:pt>
    <dgm:pt modelId="{A58A6AAE-7319-48D2-98E2-96B984366BE1}" type="pres">
      <dgm:prSet presAssocID="{AAC41A50-3223-4733-86A3-3A8D30B8C070}" presName="thickLine" presStyleLbl="alignNode1" presStyleIdx="4" presStyleCnt="8"/>
      <dgm:spPr/>
    </dgm:pt>
    <dgm:pt modelId="{0BF3F3B1-4B5A-4231-90A5-570368B911DD}" type="pres">
      <dgm:prSet presAssocID="{AAC41A50-3223-4733-86A3-3A8D30B8C070}" presName="horz1" presStyleCnt="0"/>
      <dgm:spPr/>
    </dgm:pt>
    <dgm:pt modelId="{E9F7525B-6795-4F61-8D84-37B993C3A1CB}" type="pres">
      <dgm:prSet presAssocID="{AAC41A50-3223-4733-86A3-3A8D30B8C070}" presName="tx1" presStyleLbl="revTx" presStyleIdx="4" presStyleCnt="8"/>
      <dgm:spPr/>
    </dgm:pt>
    <dgm:pt modelId="{B57BC74E-29A0-469B-B64E-9CEE221CD70C}" type="pres">
      <dgm:prSet presAssocID="{AAC41A50-3223-4733-86A3-3A8D30B8C070}" presName="vert1" presStyleCnt="0"/>
      <dgm:spPr/>
    </dgm:pt>
    <dgm:pt modelId="{862F51DF-8B9A-4629-8C7F-4CEC311A0D6A}" type="pres">
      <dgm:prSet presAssocID="{77D0018E-7828-4E32-A4BE-D9D8877B7EC9}" presName="thickLine" presStyleLbl="alignNode1" presStyleIdx="5" presStyleCnt="8"/>
      <dgm:spPr/>
    </dgm:pt>
    <dgm:pt modelId="{7262E652-9E51-441A-8984-E35F8A539D74}" type="pres">
      <dgm:prSet presAssocID="{77D0018E-7828-4E32-A4BE-D9D8877B7EC9}" presName="horz1" presStyleCnt="0"/>
      <dgm:spPr/>
    </dgm:pt>
    <dgm:pt modelId="{C004A9E7-484A-416B-87BD-69311430C403}" type="pres">
      <dgm:prSet presAssocID="{77D0018E-7828-4E32-A4BE-D9D8877B7EC9}" presName="tx1" presStyleLbl="revTx" presStyleIdx="5" presStyleCnt="8"/>
      <dgm:spPr/>
    </dgm:pt>
    <dgm:pt modelId="{20E5E1F2-C19B-4FDB-B8B6-6E0418F79017}" type="pres">
      <dgm:prSet presAssocID="{77D0018E-7828-4E32-A4BE-D9D8877B7EC9}" presName="vert1" presStyleCnt="0"/>
      <dgm:spPr/>
    </dgm:pt>
    <dgm:pt modelId="{A041A393-72B7-470B-A0D0-08AECEEEB805}" type="pres">
      <dgm:prSet presAssocID="{33FDE268-14E0-4FD7-8447-93426E4F6EFB}" presName="thickLine" presStyleLbl="alignNode1" presStyleIdx="6" presStyleCnt="8"/>
      <dgm:spPr/>
    </dgm:pt>
    <dgm:pt modelId="{A2D37AF3-E03C-4900-8372-33E1BF0B75A1}" type="pres">
      <dgm:prSet presAssocID="{33FDE268-14E0-4FD7-8447-93426E4F6EFB}" presName="horz1" presStyleCnt="0"/>
      <dgm:spPr/>
    </dgm:pt>
    <dgm:pt modelId="{6F720BEC-E378-4FB8-807E-DBEE14285AD5}" type="pres">
      <dgm:prSet presAssocID="{33FDE268-14E0-4FD7-8447-93426E4F6EFB}" presName="tx1" presStyleLbl="revTx" presStyleIdx="6" presStyleCnt="8"/>
      <dgm:spPr/>
    </dgm:pt>
    <dgm:pt modelId="{4E57AEBF-BC55-4284-AF90-BF3C05F6B913}" type="pres">
      <dgm:prSet presAssocID="{33FDE268-14E0-4FD7-8447-93426E4F6EFB}" presName="vert1" presStyleCnt="0"/>
      <dgm:spPr/>
    </dgm:pt>
    <dgm:pt modelId="{9451FF1D-667D-4C3F-A5D1-F0D53AE7F64E}" type="pres">
      <dgm:prSet presAssocID="{4E70A4B1-3C54-4819-A223-09F4B7E166E5}" presName="thickLine" presStyleLbl="alignNode1" presStyleIdx="7" presStyleCnt="8"/>
      <dgm:spPr/>
    </dgm:pt>
    <dgm:pt modelId="{38FFF3E1-E1B8-4162-B2CD-A151EF50C15C}" type="pres">
      <dgm:prSet presAssocID="{4E70A4B1-3C54-4819-A223-09F4B7E166E5}" presName="horz1" presStyleCnt="0"/>
      <dgm:spPr/>
    </dgm:pt>
    <dgm:pt modelId="{39359E67-8C64-4D08-B6DE-82E7AD9465F2}" type="pres">
      <dgm:prSet presAssocID="{4E70A4B1-3C54-4819-A223-09F4B7E166E5}" presName="tx1" presStyleLbl="revTx" presStyleIdx="7" presStyleCnt="8"/>
      <dgm:spPr/>
    </dgm:pt>
    <dgm:pt modelId="{F8119D04-D01E-4BE7-B46D-099698821F15}" type="pres">
      <dgm:prSet presAssocID="{4E70A4B1-3C54-4819-A223-09F4B7E166E5}" presName="vert1" presStyleCnt="0"/>
      <dgm:spPr/>
    </dgm:pt>
  </dgm:ptLst>
  <dgm:cxnLst>
    <dgm:cxn modelId="{F6FC6812-4589-4679-AD05-2E4654AE008D}" type="presOf" srcId="{819E8827-2D3E-41C5-AE50-580A59045BFA}" destId="{E895D343-C9FC-433C-AB6C-1ADD1A342567}" srcOrd="0" destOrd="0" presId="urn:microsoft.com/office/officeart/2008/layout/LinedList"/>
    <dgm:cxn modelId="{DB9BE71F-5C1D-48D6-9ED2-DDF816EA4575}" type="presOf" srcId="{238268A1-E09B-41DB-A39F-3B9F558359C7}" destId="{32327F08-B9A5-4B34-98E3-D9155CAD94D6}" srcOrd="0" destOrd="0" presId="urn:microsoft.com/office/officeart/2008/layout/LinedList"/>
    <dgm:cxn modelId="{E53BBA21-996B-402F-9874-564770B08B6D}" type="presOf" srcId="{E8738062-EB9B-4813-B413-01637E7A2BFD}" destId="{FE0E2DC3-CA1C-4A70-B0D6-F464E710DE51}" srcOrd="0" destOrd="0" presId="urn:microsoft.com/office/officeart/2008/layout/LinedList"/>
    <dgm:cxn modelId="{0BBEB032-B4B2-4015-9AD6-8B501AE72D44}" srcId="{0307CDE0-F320-4F42-9D12-6180C5AF1539}" destId="{238268A1-E09B-41DB-A39F-3B9F558359C7}" srcOrd="2" destOrd="0" parTransId="{B00936BF-94DB-43EC-9FCE-C9A6DF8DC3CB}" sibTransId="{F4E8A96B-5D27-495D-ACA2-53A9AE52DE8A}"/>
    <dgm:cxn modelId="{97ADDE60-2BC8-42B8-BCBE-71BA722D9098}" srcId="{0307CDE0-F320-4F42-9D12-6180C5AF1539}" destId="{33FDE268-14E0-4FD7-8447-93426E4F6EFB}" srcOrd="6" destOrd="0" parTransId="{7DBF704C-FED6-4FF0-8386-9E7E787B4133}" sibTransId="{E160D32E-8C5F-4804-ACCE-1D4BF5D8E746}"/>
    <dgm:cxn modelId="{B6C64B64-ED65-4402-91DF-9B2E1FC023EF}" srcId="{0307CDE0-F320-4F42-9D12-6180C5AF1539}" destId="{77D0018E-7828-4E32-A4BE-D9D8877B7EC9}" srcOrd="5" destOrd="0" parTransId="{D58DAA77-338C-496A-9713-D9FCF0ADD55F}" sibTransId="{3CA77F9D-1511-46DD-866B-A62C18387476}"/>
    <dgm:cxn modelId="{781C1C67-02A0-4478-B919-4F4CDA3C2A1B}" srcId="{0307CDE0-F320-4F42-9D12-6180C5AF1539}" destId="{E8738062-EB9B-4813-B413-01637E7A2BFD}" srcOrd="3" destOrd="0" parTransId="{7B3B0FA8-27FA-4195-8D86-3DA03A080746}" sibTransId="{4760F7B3-A37E-41C8-9531-75655950209C}"/>
    <dgm:cxn modelId="{DA03857A-A004-45F8-9BF6-70DB15A0350F}" type="presOf" srcId="{4E70A4B1-3C54-4819-A223-09F4B7E166E5}" destId="{39359E67-8C64-4D08-B6DE-82E7AD9465F2}" srcOrd="0" destOrd="0" presId="urn:microsoft.com/office/officeart/2008/layout/LinedList"/>
    <dgm:cxn modelId="{875D1F7C-EF29-4E92-ACBC-9E37A9A9EE81}" type="presOf" srcId="{AAC41A50-3223-4733-86A3-3A8D30B8C070}" destId="{E9F7525B-6795-4F61-8D84-37B993C3A1CB}" srcOrd="0" destOrd="0" presId="urn:microsoft.com/office/officeart/2008/layout/LinedList"/>
    <dgm:cxn modelId="{695187C4-9F3A-4945-B8EE-CC9E7297C054}" srcId="{0307CDE0-F320-4F42-9D12-6180C5AF1539}" destId="{AAC41A50-3223-4733-86A3-3A8D30B8C070}" srcOrd="4" destOrd="0" parTransId="{522D5B56-1A49-47C9-9D8B-A09E3CEA7849}" sibTransId="{6AAA2C2D-403C-40CF-A4CC-B38E1E00713E}"/>
    <dgm:cxn modelId="{C39A3BCA-27EE-48E2-9842-6FDB3096CCB6}" srcId="{0307CDE0-F320-4F42-9D12-6180C5AF1539}" destId="{E21C9DD3-166C-4B8E-BDDA-110449E0ACDA}" srcOrd="1" destOrd="0" parTransId="{DA02BF64-0727-4558-A8ED-47953A26E727}" sibTransId="{C50A719C-1D0A-4515-ACB0-50B65F0EBD49}"/>
    <dgm:cxn modelId="{E7CDE8CD-D3C5-44D6-8ABF-5A772FCAF22C}" type="presOf" srcId="{E21C9DD3-166C-4B8E-BDDA-110449E0ACDA}" destId="{1100D513-75D2-44F2-A29D-88607711F19D}" srcOrd="0" destOrd="0" presId="urn:microsoft.com/office/officeart/2008/layout/LinedList"/>
    <dgm:cxn modelId="{0E4B4ECE-D4C7-46FE-AA80-B19B511F51BE}" srcId="{0307CDE0-F320-4F42-9D12-6180C5AF1539}" destId="{4E70A4B1-3C54-4819-A223-09F4B7E166E5}" srcOrd="7" destOrd="0" parTransId="{9D2C0BCF-624E-498E-B9F4-02D4CCE6E365}" sibTransId="{F8BA3B37-1606-44C7-A0B6-DA4D7A989974}"/>
    <dgm:cxn modelId="{2094A1D3-E471-473D-AC66-A53F1B7AA13F}" type="presOf" srcId="{77D0018E-7828-4E32-A4BE-D9D8877B7EC9}" destId="{C004A9E7-484A-416B-87BD-69311430C403}" srcOrd="0" destOrd="0" presId="urn:microsoft.com/office/officeart/2008/layout/LinedList"/>
    <dgm:cxn modelId="{127D6EDE-55F8-4EA8-B0EC-81A756DC8651}" type="presOf" srcId="{0307CDE0-F320-4F42-9D12-6180C5AF1539}" destId="{2216B66B-41DE-4DFA-B8AF-3694F6CB8E05}" srcOrd="0" destOrd="0" presId="urn:microsoft.com/office/officeart/2008/layout/LinedList"/>
    <dgm:cxn modelId="{4B92D8F9-3494-496C-81B1-9CB93D8FD63D}" srcId="{0307CDE0-F320-4F42-9D12-6180C5AF1539}" destId="{819E8827-2D3E-41C5-AE50-580A59045BFA}" srcOrd="0" destOrd="0" parTransId="{645D4A90-613A-435A-AD3C-A30BDAA2B289}" sibTransId="{B3CFE0E8-3EB8-4CC4-80EA-EFBCB309ED50}"/>
    <dgm:cxn modelId="{496FFCF9-D73A-49DB-8A05-CC736C14C9B6}" type="presOf" srcId="{33FDE268-14E0-4FD7-8447-93426E4F6EFB}" destId="{6F720BEC-E378-4FB8-807E-DBEE14285AD5}" srcOrd="0" destOrd="0" presId="urn:microsoft.com/office/officeart/2008/layout/LinedList"/>
    <dgm:cxn modelId="{89ECB729-D0EE-49A4-8719-A2E6D8A3047F}" type="presParOf" srcId="{2216B66B-41DE-4DFA-B8AF-3694F6CB8E05}" destId="{0EC8226E-151C-4E73-8D66-9CC07D0AAB48}" srcOrd="0" destOrd="0" presId="urn:microsoft.com/office/officeart/2008/layout/LinedList"/>
    <dgm:cxn modelId="{8EBC6FC6-61BD-42B6-B914-F8602F6A3361}" type="presParOf" srcId="{2216B66B-41DE-4DFA-B8AF-3694F6CB8E05}" destId="{C18E387E-2F8F-4A7F-9DF5-A4A5F0307C0F}" srcOrd="1" destOrd="0" presId="urn:microsoft.com/office/officeart/2008/layout/LinedList"/>
    <dgm:cxn modelId="{AB773167-7C47-4F57-AA02-CCC3D15A69A3}" type="presParOf" srcId="{C18E387E-2F8F-4A7F-9DF5-A4A5F0307C0F}" destId="{E895D343-C9FC-433C-AB6C-1ADD1A342567}" srcOrd="0" destOrd="0" presId="urn:microsoft.com/office/officeart/2008/layout/LinedList"/>
    <dgm:cxn modelId="{E309E5F6-B5A5-43F5-9E0B-2EB1AEF5D161}" type="presParOf" srcId="{C18E387E-2F8F-4A7F-9DF5-A4A5F0307C0F}" destId="{A15DD96C-9720-4AF9-84FB-A21E65E8FDA9}" srcOrd="1" destOrd="0" presId="urn:microsoft.com/office/officeart/2008/layout/LinedList"/>
    <dgm:cxn modelId="{FA601697-6179-4664-BF25-BE92896A4B73}" type="presParOf" srcId="{2216B66B-41DE-4DFA-B8AF-3694F6CB8E05}" destId="{E84FBE2F-8EF6-4DCB-8CAE-59EFBE4621BB}" srcOrd="2" destOrd="0" presId="urn:microsoft.com/office/officeart/2008/layout/LinedList"/>
    <dgm:cxn modelId="{FD3AB2B4-AF9E-45C4-9A10-F4A42C4DC08B}" type="presParOf" srcId="{2216B66B-41DE-4DFA-B8AF-3694F6CB8E05}" destId="{9526D479-CE78-494D-88F9-9A22F880A73C}" srcOrd="3" destOrd="0" presId="urn:microsoft.com/office/officeart/2008/layout/LinedList"/>
    <dgm:cxn modelId="{3D3BE073-FD88-4BC3-B673-D68300227161}" type="presParOf" srcId="{9526D479-CE78-494D-88F9-9A22F880A73C}" destId="{1100D513-75D2-44F2-A29D-88607711F19D}" srcOrd="0" destOrd="0" presId="urn:microsoft.com/office/officeart/2008/layout/LinedList"/>
    <dgm:cxn modelId="{557AF49F-8D55-4FDB-986E-493D5006A96C}" type="presParOf" srcId="{9526D479-CE78-494D-88F9-9A22F880A73C}" destId="{B153DE7F-23BA-4A45-A432-700FB5BED700}" srcOrd="1" destOrd="0" presId="urn:microsoft.com/office/officeart/2008/layout/LinedList"/>
    <dgm:cxn modelId="{682A3048-CE1D-4FD2-9DF5-21C799537304}" type="presParOf" srcId="{2216B66B-41DE-4DFA-B8AF-3694F6CB8E05}" destId="{84DF22DD-EE33-46A2-82B9-A9798D50DB65}" srcOrd="4" destOrd="0" presId="urn:microsoft.com/office/officeart/2008/layout/LinedList"/>
    <dgm:cxn modelId="{62F48A72-A2EA-4121-AF46-22CF54E266C4}" type="presParOf" srcId="{2216B66B-41DE-4DFA-B8AF-3694F6CB8E05}" destId="{35A8CB6E-F604-4E66-B5AF-C7EB0D531BC8}" srcOrd="5" destOrd="0" presId="urn:microsoft.com/office/officeart/2008/layout/LinedList"/>
    <dgm:cxn modelId="{40C8EB4A-A375-47D5-9AA3-8B2D0486C4D6}" type="presParOf" srcId="{35A8CB6E-F604-4E66-B5AF-C7EB0D531BC8}" destId="{32327F08-B9A5-4B34-98E3-D9155CAD94D6}" srcOrd="0" destOrd="0" presId="urn:microsoft.com/office/officeart/2008/layout/LinedList"/>
    <dgm:cxn modelId="{80442FAA-EC10-4443-82C0-60B4CF11F8FB}" type="presParOf" srcId="{35A8CB6E-F604-4E66-B5AF-C7EB0D531BC8}" destId="{4460765C-99C6-4CD1-BD27-2FBB1A2EBE86}" srcOrd="1" destOrd="0" presId="urn:microsoft.com/office/officeart/2008/layout/LinedList"/>
    <dgm:cxn modelId="{12FD9D12-A78D-4B7D-82B5-488FEAD06F07}" type="presParOf" srcId="{2216B66B-41DE-4DFA-B8AF-3694F6CB8E05}" destId="{04DCDF93-6525-4CB5-87C6-22A25F3156D6}" srcOrd="6" destOrd="0" presId="urn:microsoft.com/office/officeart/2008/layout/LinedList"/>
    <dgm:cxn modelId="{81CCDBBD-6A44-4533-B5B9-AB2F3E192E8D}" type="presParOf" srcId="{2216B66B-41DE-4DFA-B8AF-3694F6CB8E05}" destId="{D07C0F44-913F-40ED-A1B7-AAC0E0976B06}" srcOrd="7" destOrd="0" presId="urn:microsoft.com/office/officeart/2008/layout/LinedList"/>
    <dgm:cxn modelId="{95A704EF-3E35-4103-B929-FA03546D6B19}" type="presParOf" srcId="{D07C0F44-913F-40ED-A1B7-AAC0E0976B06}" destId="{FE0E2DC3-CA1C-4A70-B0D6-F464E710DE51}" srcOrd="0" destOrd="0" presId="urn:microsoft.com/office/officeart/2008/layout/LinedList"/>
    <dgm:cxn modelId="{8D0E7D15-6EA4-4164-B341-0120EA6A83CF}" type="presParOf" srcId="{D07C0F44-913F-40ED-A1B7-AAC0E0976B06}" destId="{94D8F971-BDC6-437B-ADB2-86E8E3E39B48}" srcOrd="1" destOrd="0" presId="urn:microsoft.com/office/officeart/2008/layout/LinedList"/>
    <dgm:cxn modelId="{46B65257-C9EC-4D13-8140-FA8E29263203}" type="presParOf" srcId="{2216B66B-41DE-4DFA-B8AF-3694F6CB8E05}" destId="{A58A6AAE-7319-48D2-98E2-96B984366BE1}" srcOrd="8" destOrd="0" presId="urn:microsoft.com/office/officeart/2008/layout/LinedList"/>
    <dgm:cxn modelId="{6D21465E-13A9-425D-958A-F353EC6A96DE}" type="presParOf" srcId="{2216B66B-41DE-4DFA-B8AF-3694F6CB8E05}" destId="{0BF3F3B1-4B5A-4231-90A5-570368B911DD}" srcOrd="9" destOrd="0" presId="urn:microsoft.com/office/officeart/2008/layout/LinedList"/>
    <dgm:cxn modelId="{BF7E7959-45B6-41EB-853B-175A4B1613E3}" type="presParOf" srcId="{0BF3F3B1-4B5A-4231-90A5-570368B911DD}" destId="{E9F7525B-6795-4F61-8D84-37B993C3A1CB}" srcOrd="0" destOrd="0" presId="urn:microsoft.com/office/officeart/2008/layout/LinedList"/>
    <dgm:cxn modelId="{5099DFAA-856A-47C3-965C-3AE5BB005BAE}" type="presParOf" srcId="{0BF3F3B1-4B5A-4231-90A5-570368B911DD}" destId="{B57BC74E-29A0-469B-B64E-9CEE221CD70C}" srcOrd="1" destOrd="0" presId="urn:microsoft.com/office/officeart/2008/layout/LinedList"/>
    <dgm:cxn modelId="{B2CF0F90-93BB-4FFA-9C6F-C69295DA1027}" type="presParOf" srcId="{2216B66B-41DE-4DFA-B8AF-3694F6CB8E05}" destId="{862F51DF-8B9A-4629-8C7F-4CEC311A0D6A}" srcOrd="10" destOrd="0" presId="urn:microsoft.com/office/officeart/2008/layout/LinedList"/>
    <dgm:cxn modelId="{3C44D58E-5EAD-434A-9B5A-419BA21BAE58}" type="presParOf" srcId="{2216B66B-41DE-4DFA-B8AF-3694F6CB8E05}" destId="{7262E652-9E51-441A-8984-E35F8A539D74}" srcOrd="11" destOrd="0" presId="urn:microsoft.com/office/officeart/2008/layout/LinedList"/>
    <dgm:cxn modelId="{C7312BE4-3709-4A41-A823-09734F82EF3E}" type="presParOf" srcId="{7262E652-9E51-441A-8984-E35F8A539D74}" destId="{C004A9E7-484A-416B-87BD-69311430C403}" srcOrd="0" destOrd="0" presId="urn:microsoft.com/office/officeart/2008/layout/LinedList"/>
    <dgm:cxn modelId="{82E5CF3A-714C-42DD-869A-0CFDEAEAF215}" type="presParOf" srcId="{7262E652-9E51-441A-8984-E35F8A539D74}" destId="{20E5E1F2-C19B-4FDB-B8B6-6E0418F79017}" srcOrd="1" destOrd="0" presId="urn:microsoft.com/office/officeart/2008/layout/LinedList"/>
    <dgm:cxn modelId="{0A78293D-1307-4D44-81AA-3653F9089008}" type="presParOf" srcId="{2216B66B-41DE-4DFA-B8AF-3694F6CB8E05}" destId="{A041A393-72B7-470B-A0D0-08AECEEEB805}" srcOrd="12" destOrd="0" presId="urn:microsoft.com/office/officeart/2008/layout/LinedList"/>
    <dgm:cxn modelId="{C898ECEF-DD92-4886-8E45-E5AB24CC2123}" type="presParOf" srcId="{2216B66B-41DE-4DFA-B8AF-3694F6CB8E05}" destId="{A2D37AF3-E03C-4900-8372-33E1BF0B75A1}" srcOrd="13" destOrd="0" presId="urn:microsoft.com/office/officeart/2008/layout/LinedList"/>
    <dgm:cxn modelId="{75BA0625-BFAD-4B67-A2AE-1D0606DC1E5F}" type="presParOf" srcId="{A2D37AF3-E03C-4900-8372-33E1BF0B75A1}" destId="{6F720BEC-E378-4FB8-807E-DBEE14285AD5}" srcOrd="0" destOrd="0" presId="urn:microsoft.com/office/officeart/2008/layout/LinedList"/>
    <dgm:cxn modelId="{9CE18288-5A61-4DC0-BF81-179660DA7CFF}" type="presParOf" srcId="{A2D37AF3-E03C-4900-8372-33E1BF0B75A1}" destId="{4E57AEBF-BC55-4284-AF90-BF3C05F6B913}" srcOrd="1" destOrd="0" presId="urn:microsoft.com/office/officeart/2008/layout/LinedList"/>
    <dgm:cxn modelId="{632E6403-9D72-41FE-AF69-C66C9243FE8E}" type="presParOf" srcId="{2216B66B-41DE-4DFA-B8AF-3694F6CB8E05}" destId="{9451FF1D-667D-4C3F-A5D1-F0D53AE7F64E}" srcOrd="14" destOrd="0" presId="urn:microsoft.com/office/officeart/2008/layout/LinedList"/>
    <dgm:cxn modelId="{8F31063B-7836-4284-9BC0-49F3D8312553}" type="presParOf" srcId="{2216B66B-41DE-4DFA-B8AF-3694F6CB8E05}" destId="{38FFF3E1-E1B8-4162-B2CD-A151EF50C15C}" srcOrd="15" destOrd="0" presId="urn:microsoft.com/office/officeart/2008/layout/LinedList"/>
    <dgm:cxn modelId="{EDD9D7FB-999F-4417-AC02-9A4708185109}" type="presParOf" srcId="{38FFF3E1-E1B8-4162-B2CD-A151EF50C15C}" destId="{39359E67-8C64-4D08-B6DE-82E7AD9465F2}" srcOrd="0" destOrd="0" presId="urn:microsoft.com/office/officeart/2008/layout/LinedList"/>
    <dgm:cxn modelId="{63B45EA3-EC81-491E-A414-7FDD42B2F7EF}" type="presParOf" srcId="{38FFF3E1-E1B8-4162-B2CD-A151EF50C15C}" destId="{F8119D04-D01E-4BE7-B46D-099698821F1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A29DAE-B2A9-4C24-B323-5682590300E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25796EF-4C48-49A9-BB79-1B92626CCC6A}">
      <dgm:prSet/>
      <dgm:spPr/>
      <dgm:t>
        <a:bodyPr/>
        <a:lstStyle/>
        <a:p>
          <a:r>
            <a:rPr lang="en-US"/>
            <a:t>Whole blood and PRBC: ABO and Rh compatible, cross matched</a:t>
          </a:r>
        </a:p>
      </dgm:t>
    </dgm:pt>
    <dgm:pt modelId="{8132F378-BA6D-499E-9044-A5A5127077D3}" type="parTrans" cxnId="{0542A133-3E05-493E-94AC-1FDE3A98426C}">
      <dgm:prSet/>
      <dgm:spPr/>
      <dgm:t>
        <a:bodyPr/>
        <a:lstStyle/>
        <a:p>
          <a:endParaRPr lang="en-US"/>
        </a:p>
      </dgm:t>
    </dgm:pt>
    <dgm:pt modelId="{4191C277-CBF1-4D0C-B888-A9FC1E4344E3}" type="sibTrans" cxnId="{0542A133-3E05-493E-94AC-1FDE3A98426C}">
      <dgm:prSet/>
      <dgm:spPr/>
      <dgm:t>
        <a:bodyPr/>
        <a:lstStyle/>
        <a:p>
          <a:endParaRPr lang="en-US"/>
        </a:p>
      </dgm:t>
    </dgm:pt>
    <dgm:pt modelId="{544C6857-1476-4E5B-A6BF-70A27F50BD5B}">
      <dgm:prSet/>
      <dgm:spPr/>
      <dgm:t>
        <a:bodyPr/>
        <a:lstStyle/>
        <a:p>
          <a:r>
            <a:rPr lang="en-US"/>
            <a:t>In the absence of ABO type specific blood, group O packed red cells should be transfused. </a:t>
          </a:r>
        </a:p>
      </dgm:t>
    </dgm:pt>
    <dgm:pt modelId="{9B0B7EEB-35B5-42C0-9E0E-24C158A45EEC}" type="parTrans" cxnId="{9452C302-9D96-467B-9247-6009CDA66854}">
      <dgm:prSet/>
      <dgm:spPr/>
      <dgm:t>
        <a:bodyPr/>
        <a:lstStyle/>
        <a:p>
          <a:endParaRPr lang="en-US"/>
        </a:p>
      </dgm:t>
    </dgm:pt>
    <dgm:pt modelId="{D8BA83B4-BF3B-4F69-BDD9-77736F1ADF75}" type="sibTrans" cxnId="{9452C302-9D96-467B-9247-6009CDA66854}">
      <dgm:prSet/>
      <dgm:spPr/>
      <dgm:t>
        <a:bodyPr/>
        <a:lstStyle/>
        <a:p>
          <a:endParaRPr lang="en-US"/>
        </a:p>
      </dgm:t>
    </dgm:pt>
    <dgm:pt modelId="{BA8F42A4-8BB8-4E86-BD16-CBCFE56CFA04}">
      <dgm:prSet/>
      <dgm:spPr/>
      <dgm:t>
        <a:bodyPr/>
        <a:lstStyle/>
        <a:p>
          <a:r>
            <a:rPr lang="en-US"/>
            <a:t>Rh(D) negative recipient should receive Rh(D)negative whole blood or red blood cell components </a:t>
          </a:r>
        </a:p>
      </dgm:t>
    </dgm:pt>
    <dgm:pt modelId="{72902CDD-B218-46EF-8BC6-DCD4B232A71A}" type="parTrans" cxnId="{3D37BC8B-F250-491C-B514-06B3696D75AC}">
      <dgm:prSet/>
      <dgm:spPr/>
      <dgm:t>
        <a:bodyPr/>
        <a:lstStyle/>
        <a:p>
          <a:endParaRPr lang="en-US"/>
        </a:p>
      </dgm:t>
    </dgm:pt>
    <dgm:pt modelId="{D1C8EA67-334D-4B1B-8A17-F798C9B7B41A}" type="sibTrans" cxnId="{3D37BC8B-F250-491C-B514-06B3696D75AC}">
      <dgm:prSet/>
      <dgm:spPr/>
      <dgm:t>
        <a:bodyPr/>
        <a:lstStyle/>
        <a:p>
          <a:endParaRPr lang="en-US"/>
        </a:p>
      </dgm:t>
    </dgm:pt>
    <dgm:pt modelId="{7A62B2B6-E1AD-4205-B693-8C1780812E94}">
      <dgm:prSet/>
      <dgm:spPr/>
      <dgm:t>
        <a:bodyPr/>
        <a:lstStyle/>
        <a:p>
          <a:r>
            <a:rPr lang="en-US"/>
            <a:t>Rh(D) positive recipient can receive either Rh(D) positive or negative whole blood or red blood cell components.</a:t>
          </a:r>
        </a:p>
      </dgm:t>
    </dgm:pt>
    <dgm:pt modelId="{FC26A1E6-F895-499E-AFD3-25A7A1580F6C}" type="parTrans" cxnId="{01485570-8E11-45CC-932D-4C9C6255596C}">
      <dgm:prSet/>
      <dgm:spPr/>
      <dgm:t>
        <a:bodyPr/>
        <a:lstStyle/>
        <a:p>
          <a:endParaRPr lang="en-US"/>
        </a:p>
      </dgm:t>
    </dgm:pt>
    <dgm:pt modelId="{537D8CEA-1CBD-49E9-B641-4BE79577EB4F}" type="sibTrans" cxnId="{01485570-8E11-45CC-932D-4C9C6255596C}">
      <dgm:prSet/>
      <dgm:spPr/>
      <dgm:t>
        <a:bodyPr/>
        <a:lstStyle/>
        <a:p>
          <a:endParaRPr lang="en-US"/>
        </a:p>
      </dgm:t>
    </dgm:pt>
    <dgm:pt modelId="{ECB7CE6C-F8B0-4B5F-8D3C-3710C1DE2619}" type="pres">
      <dgm:prSet presAssocID="{3BA29DAE-B2A9-4C24-B323-5682590300E0}" presName="linear" presStyleCnt="0">
        <dgm:presLayoutVars>
          <dgm:animLvl val="lvl"/>
          <dgm:resizeHandles val="exact"/>
        </dgm:presLayoutVars>
      </dgm:prSet>
      <dgm:spPr/>
    </dgm:pt>
    <dgm:pt modelId="{35825ED6-DD61-4576-98AB-C8087B4AB3E5}" type="pres">
      <dgm:prSet presAssocID="{A25796EF-4C48-49A9-BB79-1B92626CCC6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0AE4F3D-03DE-40DE-8DE8-B28200154328}" type="pres">
      <dgm:prSet presAssocID="{4191C277-CBF1-4D0C-B888-A9FC1E4344E3}" presName="spacer" presStyleCnt="0"/>
      <dgm:spPr/>
    </dgm:pt>
    <dgm:pt modelId="{8298548B-3939-43FA-A21C-0F40A04568A6}" type="pres">
      <dgm:prSet presAssocID="{544C6857-1476-4E5B-A6BF-70A27F50BD5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7580078-15E3-4ACF-8305-0F29301E7B75}" type="pres">
      <dgm:prSet presAssocID="{D8BA83B4-BF3B-4F69-BDD9-77736F1ADF75}" presName="spacer" presStyleCnt="0"/>
      <dgm:spPr/>
    </dgm:pt>
    <dgm:pt modelId="{63CFB047-113B-4617-9746-62C0642DA3BB}" type="pres">
      <dgm:prSet presAssocID="{BA8F42A4-8BB8-4E86-BD16-CBCFE56CFA0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234E028-6634-4932-8283-F964EDAC25E9}" type="pres">
      <dgm:prSet presAssocID="{D1C8EA67-334D-4B1B-8A17-F798C9B7B41A}" presName="spacer" presStyleCnt="0"/>
      <dgm:spPr/>
    </dgm:pt>
    <dgm:pt modelId="{381C7E47-B799-4C66-936A-15B8E51C10BE}" type="pres">
      <dgm:prSet presAssocID="{7A62B2B6-E1AD-4205-B693-8C1780812E9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452C302-9D96-467B-9247-6009CDA66854}" srcId="{3BA29DAE-B2A9-4C24-B323-5682590300E0}" destId="{544C6857-1476-4E5B-A6BF-70A27F50BD5B}" srcOrd="1" destOrd="0" parTransId="{9B0B7EEB-35B5-42C0-9E0E-24C158A45EEC}" sibTransId="{D8BA83B4-BF3B-4F69-BDD9-77736F1ADF75}"/>
    <dgm:cxn modelId="{0542A133-3E05-493E-94AC-1FDE3A98426C}" srcId="{3BA29DAE-B2A9-4C24-B323-5682590300E0}" destId="{A25796EF-4C48-49A9-BB79-1B92626CCC6A}" srcOrd="0" destOrd="0" parTransId="{8132F378-BA6D-499E-9044-A5A5127077D3}" sibTransId="{4191C277-CBF1-4D0C-B888-A9FC1E4344E3}"/>
    <dgm:cxn modelId="{01485570-8E11-45CC-932D-4C9C6255596C}" srcId="{3BA29DAE-B2A9-4C24-B323-5682590300E0}" destId="{7A62B2B6-E1AD-4205-B693-8C1780812E94}" srcOrd="3" destOrd="0" parTransId="{FC26A1E6-F895-499E-AFD3-25A7A1580F6C}" sibTransId="{537D8CEA-1CBD-49E9-B641-4BE79577EB4F}"/>
    <dgm:cxn modelId="{3D37BC8B-F250-491C-B514-06B3696D75AC}" srcId="{3BA29DAE-B2A9-4C24-B323-5682590300E0}" destId="{BA8F42A4-8BB8-4E86-BD16-CBCFE56CFA04}" srcOrd="2" destOrd="0" parTransId="{72902CDD-B218-46EF-8BC6-DCD4B232A71A}" sibTransId="{D1C8EA67-334D-4B1B-8A17-F798C9B7B41A}"/>
    <dgm:cxn modelId="{0CF5978C-E8B6-45A6-9193-EDA20742FF88}" type="presOf" srcId="{3BA29DAE-B2A9-4C24-B323-5682590300E0}" destId="{ECB7CE6C-F8B0-4B5F-8D3C-3710C1DE2619}" srcOrd="0" destOrd="0" presId="urn:microsoft.com/office/officeart/2005/8/layout/vList2"/>
    <dgm:cxn modelId="{731FBF8C-502E-4B4F-B43A-6BF8D7EB1087}" type="presOf" srcId="{BA8F42A4-8BB8-4E86-BD16-CBCFE56CFA04}" destId="{63CFB047-113B-4617-9746-62C0642DA3BB}" srcOrd="0" destOrd="0" presId="urn:microsoft.com/office/officeart/2005/8/layout/vList2"/>
    <dgm:cxn modelId="{D8F53CC2-6822-4DA4-AAC1-BAFBF0BCE0B3}" type="presOf" srcId="{A25796EF-4C48-49A9-BB79-1B92626CCC6A}" destId="{35825ED6-DD61-4576-98AB-C8087B4AB3E5}" srcOrd="0" destOrd="0" presId="urn:microsoft.com/office/officeart/2005/8/layout/vList2"/>
    <dgm:cxn modelId="{695ABCCB-210F-4E70-AD17-BF9F6A574848}" type="presOf" srcId="{7A62B2B6-E1AD-4205-B693-8C1780812E94}" destId="{381C7E47-B799-4C66-936A-15B8E51C10BE}" srcOrd="0" destOrd="0" presId="urn:microsoft.com/office/officeart/2005/8/layout/vList2"/>
    <dgm:cxn modelId="{23E475E6-A026-4098-A82C-DF0DA32B789A}" type="presOf" srcId="{544C6857-1476-4E5B-A6BF-70A27F50BD5B}" destId="{8298548B-3939-43FA-A21C-0F40A04568A6}" srcOrd="0" destOrd="0" presId="urn:microsoft.com/office/officeart/2005/8/layout/vList2"/>
    <dgm:cxn modelId="{C1DB94FF-A93D-436E-ABD9-53DB5D6CB859}" type="presParOf" srcId="{ECB7CE6C-F8B0-4B5F-8D3C-3710C1DE2619}" destId="{35825ED6-DD61-4576-98AB-C8087B4AB3E5}" srcOrd="0" destOrd="0" presId="urn:microsoft.com/office/officeart/2005/8/layout/vList2"/>
    <dgm:cxn modelId="{93F16A05-7572-402A-A488-EE5D3017461D}" type="presParOf" srcId="{ECB7CE6C-F8B0-4B5F-8D3C-3710C1DE2619}" destId="{D0AE4F3D-03DE-40DE-8DE8-B28200154328}" srcOrd="1" destOrd="0" presId="urn:microsoft.com/office/officeart/2005/8/layout/vList2"/>
    <dgm:cxn modelId="{2CC77F46-FCB1-4CFE-9F79-0A8B2D991253}" type="presParOf" srcId="{ECB7CE6C-F8B0-4B5F-8D3C-3710C1DE2619}" destId="{8298548B-3939-43FA-A21C-0F40A04568A6}" srcOrd="2" destOrd="0" presId="urn:microsoft.com/office/officeart/2005/8/layout/vList2"/>
    <dgm:cxn modelId="{2A34BCDF-E6A3-4866-B504-8E738387B1B5}" type="presParOf" srcId="{ECB7CE6C-F8B0-4B5F-8D3C-3710C1DE2619}" destId="{C7580078-15E3-4ACF-8305-0F29301E7B75}" srcOrd="3" destOrd="0" presId="urn:microsoft.com/office/officeart/2005/8/layout/vList2"/>
    <dgm:cxn modelId="{3CACCC2C-1E38-4A3C-8658-E598EFBDA2B3}" type="presParOf" srcId="{ECB7CE6C-F8B0-4B5F-8D3C-3710C1DE2619}" destId="{63CFB047-113B-4617-9746-62C0642DA3BB}" srcOrd="4" destOrd="0" presId="urn:microsoft.com/office/officeart/2005/8/layout/vList2"/>
    <dgm:cxn modelId="{4845F138-337C-4665-8297-587486576C6E}" type="presParOf" srcId="{ECB7CE6C-F8B0-4B5F-8D3C-3710C1DE2619}" destId="{D234E028-6634-4932-8283-F964EDAC25E9}" srcOrd="5" destOrd="0" presId="urn:microsoft.com/office/officeart/2005/8/layout/vList2"/>
    <dgm:cxn modelId="{A9FD872D-E330-4A13-B5C1-7CAE99416880}" type="presParOf" srcId="{ECB7CE6C-F8B0-4B5F-8D3C-3710C1DE2619}" destId="{381C7E47-B799-4C66-936A-15B8E51C10B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DC31B49-79B7-42ED-8D65-A007491368A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67CE53-0133-47BF-BC9D-54134D56CD5A}">
      <dgm:prSet/>
      <dgm:spPr/>
      <dgm:t>
        <a:bodyPr/>
        <a:lstStyle/>
        <a:p>
          <a:r>
            <a:rPr lang="en-US" dirty="0"/>
            <a:t>Single donor plasma or fresh frozen plasma should be ABO compatible . Rh compatibility is not compulsory. </a:t>
          </a:r>
        </a:p>
      </dgm:t>
    </dgm:pt>
    <dgm:pt modelId="{B38FF9B8-8000-44DF-A879-C7EDC1AE71F0}" type="parTrans" cxnId="{B1C20EB8-C893-4BF7-9633-369CD351E557}">
      <dgm:prSet/>
      <dgm:spPr/>
      <dgm:t>
        <a:bodyPr/>
        <a:lstStyle/>
        <a:p>
          <a:endParaRPr lang="en-US"/>
        </a:p>
      </dgm:t>
    </dgm:pt>
    <dgm:pt modelId="{344DF8B0-6DF9-43A2-968A-3EF06F51014A}" type="sibTrans" cxnId="{B1C20EB8-C893-4BF7-9633-369CD351E557}">
      <dgm:prSet/>
      <dgm:spPr/>
      <dgm:t>
        <a:bodyPr/>
        <a:lstStyle/>
        <a:p>
          <a:endParaRPr lang="en-US"/>
        </a:p>
      </dgm:t>
    </dgm:pt>
    <dgm:pt modelId="{F91476FA-F0B3-4A1C-8005-C35C8CE60CD8}">
      <dgm:prSet/>
      <dgm:spPr/>
      <dgm:t>
        <a:bodyPr/>
        <a:lstStyle/>
        <a:p>
          <a:r>
            <a:rPr lang="en-US" dirty="0"/>
            <a:t>Cryoprecipitate should not require ABO/ Rh grouping.</a:t>
          </a:r>
        </a:p>
      </dgm:t>
    </dgm:pt>
    <dgm:pt modelId="{EF3EA69A-3108-43B8-A0E4-A6EAD0428715}" type="parTrans" cxnId="{A94E6919-A9B7-46BE-A9B2-6729792CA6FD}">
      <dgm:prSet/>
      <dgm:spPr/>
      <dgm:t>
        <a:bodyPr/>
        <a:lstStyle/>
        <a:p>
          <a:endParaRPr lang="en-US"/>
        </a:p>
      </dgm:t>
    </dgm:pt>
    <dgm:pt modelId="{43F475A2-8987-4864-ACD8-A43566405301}" type="sibTrans" cxnId="{A94E6919-A9B7-46BE-A9B2-6729792CA6FD}">
      <dgm:prSet/>
      <dgm:spPr/>
      <dgm:t>
        <a:bodyPr/>
        <a:lstStyle/>
        <a:p>
          <a:endParaRPr lang="en-US"/>
        </a:p>
      </dgm:t>
    </dgm:pt>
    <dgm:pt modelId="{2EE3E231-E701-4DCD-9ADA-8BF615D4F65C}">
      <dgm:prSet/>
      <dgm:spPr/>
      <dgm:t>
        <a:bodyPr/>
        <a:lstStyle/>
        <a:p>
          <a:r>
            <a:rPr lang="en-US" dirty="0"/>
            <a:t>Platelet concentrate should be ABO and Rh(D) type specific with the recipient blood as far as possible.</a:t>
          </a:r>
        </a:p>
      </dgm:t>
    </dgm:pt>
    <dgm:pt modelId="{84DD0D3D-2F4D-485D-BDA0-BB620A093D01}" type="parTrans" cxnId="{2F605C89-A9ED-4614-8322-F4D830602D78}">
      <dgm:prSet/>
      <dgm:spPr/>
      <dgm:t>
        <a:bodyPr/>
        <a:lstStyle/>
        <a:p>
          <a:endParaRPr lang="en-US"/>
        </a:p>
      </dgm:t>
    </dgm:pt>
    <dgm:pt modelId="{5BB7E308-744F-4BBF-A102-BD8FB12288BB}" type="sibTrans" cxnId="{2F605C89-A9ED-4614-8322-F4D830602D78}">
      <dgm:prSet/>
      <dgm:spPr/>
      <dgm:t>
        <a:bodyPr/>
        <a:lstStyle/>
        <a:p>
          <a:endParaRPr lang="en-US"/>
        </a:p>
      </dgm:t>
    </dgm:pt>
    <dgm:pt modelId="{F72BCBE3-AE2E-4B8D-BFAB-55F3770E5788}">
      <dgm:prSet/>
      <dgm:spPr/>
      <dgm:t>
        <a:bodyPr/>
        <a:lstStyle/>
        <a:p>
          <a:r>
            <a:rPr lang="en-US" dirty="0"/>
            <a:t>In case of shortage random donor platelets of any ABO/Rh group should be used provided there is no visual red cell contamination of the platelet concentrate. </a:t>
          </a:r>
        </a:p>
      </dgm:t>
    </dgm:pt>
    <dgm:pt modelId="{81EA2927-41A2-4B74-B65C-81BB6AAFE393}" type="parTrans" cxnId="{8015F0B6-A77D-4056-ADA9-E039DB16F6F7}">
      <dgm:prSet/>
      <dgm:spPr/>
      <dgm:t>
        <a:bodyPr/>
        <a:lstStyle/>
        <a:p>
          <a:endParaRPr lang="en-US"/>
        </a:p>
      </dgm:t>
    </dgm:pt>
    <dgm:pt modelId="{27D85EF1-6CAC-4EB3-B28E-C43C05DD37ED}" type="sibTrans" cxnId="{8015F0B6-A77D-4056-ADA9-E039DB16F6F7}">
      <dgm:prSet/>
      <dgm:spPr/>
      <dgm:t>
        <a:bodyPr/>
        <a:lstStyle/>
        <a:p>
          <a:endParaRPr lang="en-US"/>
        </a:p>
      </dgm:t>
    </dgm:pt>
    <dgm:pt modelId="{8E3ADAF6-BE5C-49EB-8813-8424E2006CD4}">
      <dgm:prSet/>
      <dgm:spPr/>
      <dgm:t>
        <a:bodyPr/>
        <a:lstStyle/>
        <a:p>
          <a:r>
            <a:rPr lang="en-US" dirty="0"/>
            <a:t>In case of single donor platelets prepared by apheresis, plasma should be reduced when plasma incompatible concentrate is in use (e.g. use of 'O' group SDP to B patient).</a:t>
          </a:r>
        </a:p>
      </dgm:t>
    </dgm:pt>
    <dgm:pt modelId="{4576E7E6-E9B3-4093-A3F9-7A2EA97514BF}" type="parTrans" cxnId="{A73D3112-FEFE-4E52-861D-9CAE84130E0E}">
      <dgm:prSet/>
      <dgm:spPr/>
      <dgm:t>
        <a:bodyPr/>
        <a:lstStyle/>
        <a:p>
          <a:endParaRPr lang="en-US"/>
        </a:p>
      </dgm:t>
    </dgm:pt>
    <dgm:pt modelId="{D4F6D145-1FE5-4EE3-9BAE-3D168215AECE}" type="sibTrans" cxnId="{A73D3112-FEFE-4E52-861D-9CAE84130E0E}">
      <dgm:prSet/>
      <dgm:spPr/>
      <dgm:t>
        <a:bodyPr/>
        <a:lstStyle/>
        <a:p>
          <a:endParaRPr lang="en-US"/>
        </a:p>
      </dgm:t>
    </dgm:pt>
    <dgm:pt modelId="{27434D38-D308-4AEA-AD1F-5F679AF435B9}" type="pres">
      <dgm:prSet presAssocID="{9DC31B49-79B7-42ED-8D65-A007491368A2}" presName="linear" presStyleCnt="0">
        <dgm:presLayoutVars>
          <dgm:animLvl val="lvl"/>
          <dgm:resizeHandles val="exact"/>
        </dgm:presLayoutVars>
      </dgm:prSet>
      <dgm:spPr/>
    </dgm:pt>
    <dgm:pt modelId="{37646E11-C6DB-49BB-8BA2-246B46D06CC8}" type="pres">
      <dgm:prSet presAssocID="{F767CE53-0133-47BF-BC9D-54134D56CD5A}" presName="parentText" presStyleLbl="node1" presStyleIdx="0" presStyleCnt="5" custScaleY="110312" custLinFactY="-16250" custLinFactNeighborX="74" custLinFactNeighborY="-100000">
        <dgm:presLayoutVars>
          <dgm:chMax val="0"/>
          <dgm:bulletEnabled val="1"/>
        </dgm:presLayoutVars>
      </dgm:prSet>
      <dgm:spPr/>
    </dgm:pt>
    <dgm:pt modelId="{B59C4F65-95D4-4899-B523-34664C15293A}" type="pres">
      <dgm:prSet presAssocID="{344DF8B0-6DF9-43A2-968A-3EF06F51014A}" presName="spacer" presStyleCnt="0"/>
      <dgm:spPr/>
    </dgm:pt>
    <dgm:pt modelId="{601D7AEB-A40D-483C-A58C-CC7B7B2394EC}" type="pres">
      <dgm:prSet presAssocID="{F91476FA-F0B3-4A1C-8005-C35C8CE60CD8}" presName="parentText" presStyleLbl="node1" presStyleIdx="1" presStyleCnt="5" custLinFactY="-5107" custLinFactNeighborX="74" custLinFactNeighborY="-100000">
        <dgm:presLayoutVars>
          <dgm:chMax val="0"/>
          <dgm:bulletEnabled val="1"/>
        </dgm:presLayoutVars>
      </dgm:prSet>
      <dgm:spPr/>
    </dgm:pt>
    <dgm:pt modelId="{9ED2ED17-5716-406E-B8CA-0C4ACDB652FD}" type="pres">
      <dgm:prSet presAssocID="{43F475A2-8987-4864-ACD8-A43566405301}" presName="spacer" presStyleCnt="0"/>
      <dgm:spPr/>
    </dgm:pt>
    <dgm:pt modelId="{DB8BD5F5-6533-44B1-93D8-1179B9A51AA2}" type="pres">
      <dgm:prSet presAssocID="{2EE3E231-E701-4DCD-9ADA-8BF615D4F65C}" presName="parentText" presStyleLbl="node1" presStyleIdx="2" presStyleCnt="5" custScaleY="121858">
        <dgm:presLayoutVars>
          <dgm:chMax val="0"/>
          <dgm:bulletEnabled val="1"/>
        </dgm:presLayoutVars>
      </dgm:prSet>
      <dgm:spPr/>
    </dgm:pt>
    <dgm:pt modelId="{C5D493E3-E91C-442B-8F7E-787720FA40E7}" type="pres">
      <dgm:prSet presAssocID="{5BB7E308-744F-4BBF-A102-BD8FB12288BB}" presName="spacer" presStyleCnt="0"/>
      <dgm:spPr/>
    </dgm:pt>
    <dgm:pt modelId="{73D7D293-2150-41EF-A62E-2D67468B4287}" type="pres">
      <dgm:prSet presAssocID="{F72BCBE3-AE2E-4B8D-BFAB-55F3770E5788}" presName="parentText" presStyleLbl="node1" presStyleIdx="3" presStyleCnt="5" custScaleY="125450" custLinFactY="8438" custLinFactNeighborX="82" custLinFactNeighborY="100000">
        <dgm:presLayoutVars>
          <dgm:chMax val="0"/>
          <dgm:bulletEnabled val="1"/>
        </dgm:presLayoutVars>
      </dgm:prSet>
      <dgm:spPr/>
    </dgm:pt>
    <dgm:pt modelId="{87C2DF79-576C-4D26-98A5-F519377A437F}" type="pres">
      <dgm:prSet presAssocID="{27D85EF1-6CAC-4EB3-B28E-C43C05DD37ED}" presName="spacer" presStyleCnt="0"/>
      <dgm:spPr/>
    </dgm:pt>
    <dgm:pt modelId="{8F69F6AF-55B8-407E-A483-D19EDAC93912}" type="pres">
      <dgm:prSet presAssocID="{8E3ADAF6-BE5C-49EB-8813-8424E2006CD4}" presName="parentText" presStyleLbl="node1" presStyleIdx="4" presStyleCnt="5" custScaleY="126149" custLinFactY="26704" custLinFactNeighborX="-16601" custLinFactNeighborY="100000">
        <dgm:presLayoutVars>
          <dgm:chMax val="0"/>
          <dgm:bulletEnabled val="1"/>
        </dgm:presLayoutVars>
      </dgm:prSet>
      <dgm:spPr/>
    </dgm:pt>
  </dgm:ptLst>
  <dgm:cxnLst>
    <dgm:cxn modelId="{A73D3112-FEFE-4E52-861D-9CAE84130E0E}" srcId="{9DC31B49-79B7-42ED-8D65-A007491368A2}" destId="{8E3ADAF6-BE5C-49EB-8813-8424E2006CD4}" srcOrd="4" destOrd="0" parTransId="{4576E7E6-E9B3-4093-A3F9-7A2EA97514BF}" sibTransId="{D4F6D145-1FE5-4EE3-9BAE-3D168215AECE}"/>
    <dgm:cxn modelId="{A94E6919-A9B7-46BE-A9B2-6729792CA6FD}" srcId="{9DC31B49-79B7-42ED-8D65-A007491368A2}" destId="{F91476FA-F0B3-4A1C-8005-C35C8CE60CD8}" srcOrd="1" destOrd="0" parTransId="{EF3EA69A-3108-43B8-A0E4-A6EAD0428715}" sibTransId="{43F475A2-8987-4864-ACD8-A43566405301}"/>
    <dgm:cxn modelId="{C7AA5C37-D1AD-4863-B746-98220B10329B}" type="presOf" srcId="{F72BCBE3-AE2E-4B8D-BFAB-55F3770E5788}" destId="{73D7D293-2150-41EF-A62E-2D67468B4287}" srcOrd="0" destOrd="0" presId="urn:microsoft.com/office/officeart/2005/8/layout/vList2"/>
    <dgm:cxn modelId="{2F605C89-A9ED-4614-8322-F4D830602D78}" srcId="{9DC31B49-79B7-42ED-8D65-A007491368A2}" destId="{2EE3E231-E701-4DCD-9ADA-8BF615D4F65C}" srcOrd="2" destOrd="0" parTransId="{84DD0D3D-2F4D-485D-BDA0-BB620A093D01}" sibTransId="{5BB7E308-744F-4BBF-A102-BD8FB12288BB}"/>
    <dgm:cxn modelId="{CBD2FE89-CB02-4556-A449-8B8D7A069AC7}" type="presOf" srcId="{8E3ADAF6-BE5C-49EB-8813-8424E2006CD4}" destId="{8F69F6AF-55B8-407E-A483-D19EDAC93912}" srcOrd="0" destOrd="0" presId="urn:microsoft.com/office/officeart/2005/8/layout/vList2"/>
    <dgm:cxn modelId="{9B40D08F-61AA-4E2F-9E84-51DCA7244DDC}" type="presOf" srcId="{F91476FA-F0B3-4A1C-8005-C35C8CE60CD8}" destId="{601D7AEB-A40D-483C-A58C-CC7B7B2394EC}" srcOrd="0" destOrd="0" presId="urn:microsoft.com/office/officeart/2005/8/layout/vList2"/>
    <dgm:cxn modelId="{57B88F90-99A0-4D52-9A14-8F1FA29038BD}" type="presOf" srcId="{2EE3E231-E701-4DCD-9ADA-8BF615D4F65C}" destId="{DB8BD5F5-6533-44B1-93D8-1179B9A51AA2}" srcOrd="0" destOrd="0" presId="urn:microsoft.com/office/officeart/2005/8/layout/vList2"/>
    <dgm:cxn modelId="{DFA6C1B0-29EE-47BE-BB9D-D9C7045C3E0B}" type="presOf" srcId="{F767CE53-0133-47BF-BC9D-54134D56CD5A}" destId="{37646E11-C6DB-49BB-8BA2-246B46D06CC8}" srcOrd="0" destOrd="0" presId="urn:microsoft.com/office/officeart/2005/8/layout/vList2"/>
    <dgm:cxn modelId="{8015F0B6-A77D-4056-ADA9-E039DB16F6F7}" srcId="{9DC31B49-79B7-42ED-8D65-A007491368A2}" destId="{F72BCBE3-AE2E-4B8D-BFAB-55F3770E5788}" srcOrd="3" destOrd="0" parTransId="{81EA2927-41A2-4B74-B65C-81BB6AAFE393}" sibTransId="{27D85EF1-6CAC-4EB3-B28E-C43C05DD37ED}"/>
    <dgm:cxn modelId="{B1C20EB8-C893-4BF7-9633-369CD351E557}" srcId="{9DC31B49-79B7-42ED-8D65-A007491368A2}" destId="{F767CE53-0133-47BF-BC9D-54134D56CD5A}" srcOrd="0" destOrd="0" parTransId="{B38FF9B8-8000-44DF-A879-C7EDC1AE71F0}" sibTransId="{344DF8B0-6DF9-43A2-968A-3EF06F51014A}"/>
    <dgm:cxn modelId="{51BBCCFF-18CC-48AC-AC00-A65B2D84ABFE}" type="presOf" srcId="{9DC31B49-79B7-42ED-8D65-A007491368A2}" destId="{27434D38-D308-4AEA-AD1F-5F679AF435B9}" srcOrd="0" destOrd="0" presId="urn:microsoft.com/office/officeart/2005/8/layout/vList2"/>
    <dgm:cxn modelId="{8A66DC73-BF20-4505-A935-AB68C5CDE60C}" type="presParOf" srcId="{27434D38-D308-4AEA-AD1F-5F679AF435B9}" destId="{37646E11-C6DB-49BB-8BA2-246B46D06CC8}" srcOrd="0" destOrd="0" presId="urn:microsoft.com/office/officeart/2005/8/layout/vList2"/>
    <dgm:cxn modelId="{8A8FBCBD-536D-43BA-9B30-BC8DEF18B1F1}" type="presParOf" srcId="{27434D38-D308-4AEA-AD1F-5F679AF435B9}" destId="{B59C4F65-95D4-4899-B523-34664C15293A}" srcOrd="1" destOrd="0" presId="urn:microsoft.com/office/officeart/2005/8/layout/vList2"/>
    <dgm:cxn modelId="{0330CEBF-FC78-4232-ADA5-880847A1886B}" type="presParOf" srcId="{27434D38-D308-4AEA-AD1F-5F679AF435B9}" destId="{601D7AEB-A40D-483C-A58C-CC7B7B2394EC}" srcOrd="2" destOrd="0" presId="urn:microsoft.com/office/officeart/2005/8/layout/vList2"/>
    <dgm:cxn modelId="{49131E87-CAC7-46D4-8EFE-2974A57CBED9}" type="presParOf" srcId="{27434D38-D308-4AEA-AD1F-5F679AF435B9}" destId="{9ED2ED17-5716-406E-B8CA-0C4ACDB652FD}" srcOrd="3" destOrd="0" presId="urn:microsoft.com/office/officeart/2005/8/layout/vList2"/>
    <dgm:cxn modelId="{39751836-F235-4D91-97E3-C1183173807F}" type="presParOf" srcId="{27434D38-D308-4AEA-AD1F-5F679AF435B9}" destId="{DB8BD5F5-6533-44B1-93D8-1179B9A51AA2}" srcOrd="4" destOrd="0" presId="urn:microsoft.com/office/officeart/2005/8/layout/vList2"/>
    <dgm:cxn modelId="{C58A8829-B89C-44DC-8B54-FEE4C99F7CF6}" type="presParOf" srcId="{27434D38-D308-4AEA-AD1F-5F679AF435B9}" destId="{C5D493E3-E91C-442B-8F7E-787720FA40E7}" srcOrd="5" destOrd="0" presId="urn:microsoft.com/office/officeart/2005/8/layout/vList2"/>
    <dgm:cxn modelId="{15BED822-5AB0-4034-ACCF-077611B770ED}" type="presParOf" srcId="{27434D38-D308-4AEA-AD1F-5F679AF435B9}" destId="{73D7D293-2150-41EF-A62E-2D67468B4287}" srcOrd="6" destOrd="0" presId="urn:microsoft.com/office/officeart/2005/8/layout/vList2"/>
    <dgm:cxn modelId="{09EBE82D-913D-49C9-8909-C91A4EFBC179}" type="presParOf" srcId="{27434D38-D308-4AEA-AD1F-5F679AF435B9}" destId="{87C2DF79-576C-4D26-98A5-F519377A437F}" srcOrd="7" destOrd="0" presId="urn:microsoft.com/office/officeart/2005/8/layout/vList2"/>
    <dgm:cxn modelId="{40C0C6A3-B713-4AB5-A31E-4E7CFF20841C}" type="presParOf" srcId="{27434D38-D308-4AEA-AD1F-5F679AF435B9}" destId="{8F69F6AF-55B8-407E-A483-D19EDAC9391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66E471B-38F6-49CE-98AF-FEB9BC06A710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8B14BA7-2AF2-4BA1-8EC9-4B26084BC657}">
      <dgm:prSet/>
      <dgm:spPr/>
      <dgm:t>
        <a:bodyPr/>
        <a:lstStyle/>
        <a:p>
          <a:r>
            <a:rPr lang="en-US"/>
            <a:t>Whole Blood should be stored at 4</a:t>
          </a:r>
          <a:r>
            <a:rPr lang="en-US" baseline="30000"/>
            <a:t>0</a:t>
          </a:r>
          <a:r>
            <a:rPr lang="en-US"/>
            <a:t> C ±2</a:t>
          </a:r>
          <a:r>
            <a:rPr lang="en-US" baseline="30000"/>
            <a:t>0</a:t>
          </a:r>
          <a:r>
            <a:rPr lang="en-US"/>
            <a:t> C in plastic blood bags. </a:t>
          </a:r>
        </a:p>
      </dgm:t>
    </dgm:pt>
    <dgm:pt modelId="{22D141CC-9B19-4F98-808A-3D15779C52DE}" type="parTrans" cxnId="{61F6FA25-BBF9-4E22-AFFB-EDD5B0792F27}">
      <dgm:prSet/>
      <dgm:spPr/>
      <dgm:t>
        <a:bodyPr/>
        <a:lstStyle/>
        <a:p>
          <a:endParaRPr lang="en-US"/>
        </a:p>
      </dgm:t>
    </dgm:pt>
    <dgm:pt modelId="{EB442E2F-8A3F-4550-99CB-ABC63DBAABFB}" type="sibTrans" cxnId="{61F6FA25-BBF9-4E22-AFFB-EDD5B0792F27}">
      <dgm:prSet/>
      <dgm:spPr/>
      <dgm:t>
        <a:bodyPr/>
        <a:lstStyle/>
        <a:p>
          <a:endParaRPr lang="en-US"/>
        </a:p>
      </dgm:t>
    </dgm:pt>
    <dgm:pt modelId="{2EBA298F-B08A-4C4C-B7AF-B2D67B0608C9}">
      <dgm:prSet/>
      <dgm:spPr/>
      <dgm:t>
        <a:bodyPr/>
        <a:lstStyle/>
        <a:p>
          <a:r>
            <a:rPr lang="en-US"/>
            <a:t>Expiry of Whole blood/PRBC collected in:</a:t>
          </a:r>
        </a:p>
      </dgm:t>
    </dgm:pt>
    <dgm:pt modelId="{8A2F87C8-70EC-45E5-95E7-C7BAFE4F06A3}" type="parTrans" cxnId="{8EDC8227-5363-444B-9EEA-90B9F9C58745}">
      <dgm:prSet/>
      <dgm:spPr/>
      <dgm:t>
        <a:bodyPr/>
        <a:lstStyle/>
        <a:p>
          <a:endParaRPr lang="en-US"/>
        </a:p>
      </dgm:t>
    </dgm:pt>
    <dgm:pt modelId="{C5417890-7F12-4344-A1D2-79D590802916}" type="sibTrans" cxnId="{8EDC8227-5363-444B-9EEA-90B9F9C58745}">
      <dgm:prSet/>
      <dgm:spPr/>
      <dgm:t>
        <a:bodyPr/>
        <a:lstStyle/>
        <a:p>
          <a:endParaRPr lang="en-US"/>
        </a:p>
      </dgm:t>
    </dgm:pt>
    <dgm:pt modelId="{197DC1A9-34D8-4F0A-81D6-884424A65D70}">
      <dgm:prSet/>
      <dgm:spPr/>
      <dgm:t>
        <a:bodyPr/>
        <a:lstStyle/>
        <a:p>
          <a:r>
            <a:rPr lang="en-US"/>
            <a:t>A. Citrate-phosphate-dextrose solution (CPD) : 21 days</a:t>
          </a:r>
        </a:p>
      </dgm:t>
    </dgm:pt>
    <dgm:pt modelId="{74AF74AA-AC4F-4F94-BCE1-F1163921E42F}" type="parTrans" cxnId="{534F5DA4-3307-4224-8CCF-F24AEAB60E32}">
      <dgm:prSet/>
      <dgm:spPr/>
      <dgm:t>
        <a:bodyPr/>
        <a:lstStyle/>
        <a:p>
          <a:endParaRPr lang="en-US"/>
        </a:p>
      </dgm:t>
    </dgm:pt>
    <dgm:pt modelId="{563AEF4C-F791-4097-BE94-299AB740ED9D}" type="sibTrans" cxnId="{534F5DA4-3307-4224-8CCF-F24AEAB60E32}">
      <dgm:prSet/>
      <dgm:spPr/>
      <dgm:t>
        <a:bodyPr/>
        <a:lstStyle/>
        <a:p>
          <a:endParaRPr lang="en-US"/>
        </a:p>
      </dgm:t>
    </dgm:pt>
    <dgm:pt modelId="{69B3D85B-321A-4312-9BEF-1F6E8CF7074F}">
      <dgm:prSet/>
      <dgm:spPr/>
      <dgm:t>
        <a:bodyPr/>
        <a:lstStyle/>
        <a:p>
          <a:r>
            <a:rPr lang="en-US" dirty="0"/>
            <a:t>B. Citrate-</a:t>
          </a:r>
          <a:r>
            <a:rPr lang="en-US" dirty="0" err="1"/>
            <a:t>phosphatedextrose</a:t>
          </a:r>
          <a:r>
            <a:rPr lang="en-US" dirty="0"/>
            <a:t> with adenine (CPDA-1) :35 days</a:t>
          </a:r>
        </a:p>
      </dgm:t>
    </dgm:pt>
    <dgm:pt modelId="{0219F474-284B-4770-B6AB-F921586D768C}" type="parTrans" cxnId="{3503A3F2-5691-4515-91FA-CBD7EB9579FC}">
      <dgm:prSet/>
      <dgm:spPr/>
      <dgm:t>
        <a:bodyPr/>
        <a:lstStyle/>
        <a:p>
          <a:endParaRPr lang="en-US"/>
        </a:p>
      </dgm:t>
    </dgm:pt>
    <dgm:pt modelId="{3434D0F4-6E11-4A76-939E-04F8FB11AEC1}" type="sibTrans" cxnId="{3503A3F2-5691-4515-91FA-CBD7EB9579FC}">
      <dgm:prSet/>
      <dgm:spPr/>
      <dgm:t>
        <a:bodyPr/>
        <a:lstStyle/>
        <a:p>
          <a:endParaRPr lang="en-US"/>
        </a:p>
      </dgm:t>
    </dgm:pt>
    <dgm:pt modelId="{C047942B-8B22-405A-9963-B6B784CB99DB}">
      <dgm:prSet/>
      <dgm:spPr/>
      <dgm:t>
        <a:bodyPr/>
        <a:lstStyle/>
        <a:p>
          <a:r>
            <a:rPr lang="en-US"/>
            <a:t>C. Heparin solution: 24 hours</a:t>
          </a:r>
        </a:p>
      </dgm:t>
    </dgm:pt>
    <dgm:pt modelId="{806A44EB-023E-410F-9F4F-94EE78DAF815}" type="parTrans" cxnId="{65B153A5-3CBC-4B7F-A2CA-33BBFAB75644}">
      <dgm:prSet/>
      <dgm:spPr/>
      <dgm:t>
        <a:bodyPr/>
        <a:lstStyle/>
        <a:p>
          <a:endParaRPr lang="en-US"/>
        </a:p>
      </dgm:t>
    </dgm:pt>
    <dgm:pt modelId="{0F37C1FA-416C-44F3-BF47-2695230C53EC}" type="sibTrans" cxnId="{65B153A5-3CBC-4B7F-A2CA-33BBFAB75644}">
      <dgm:prSet/>
      <dgm:spPr/>
      <dgm:t>
        <a:bodyPr/>
        <a:lstStyle/>
        <a:p>
          <a:endParaRPr lang="en-US"/>
        </a:p>
      </dgm:t>
    </dgm:pt>
    <dgm:pt modelId="{346505A4-6202-422D-90BD-083B066D893D}">
      <dgm:prSet/>
      <dgm:spPr/>
      <dgm:t>
        <a:bodyPr/>
        <a:lstStyle/>
        <a:p>
          <a:r>
            <a:rPr lang="en-US" dirty="0"/>
            <a:t>D. Red cells containing additive solutions (SAGM, ADSOL, NUTRICEL): 42 days</a:t>
          </a:r>
        </a:p>
      </dgm:t>
    </dgm:pt>
    <dgm:pt modelId="{FC7E22F5-74D7-4527-995A-8865C17D0B78}" type="parTrans" cxnId="{A54980A1-A8E7-4658-96DC-636C066B3DBE}">
      <dgm:prSet/>
      <dgm:spPr/>
      <dgm:t>
        <a:bodyPr/>
        <a:lstStyle/>
        <a:p>
          <a:endParaRPr lang="en-US"/>
        </a:p>
      </dgm:t>
    </dgm:pt>
    <dgm:pt modelId="{89624F88-4025-4975-8427-38F6977A1A6C}" type="sibTrans" cxnId="{A54980A1-A8E7-4658-96DC-636C066B3DBE}">
      <dgm:prSet/>
      <dgm:spPr/>
      <dgm:t>
        <a:bodyPr/>
        <a:lstStyle/>
        <a:p>
          <a:endParaRPr lang="en-US"/>
        </a:p>
      </dgm:t>
    </dgm:pt>
    <dgm:pt modelId="{CFFAA25E-CB99-49B0-854F-A163BE632BC9}">
      <dgm:prSet/>
      <dgm:spPr/>
      <dgm:t>
        <a:bodyPr/>
        <a:lstStyle/>
        <a:p>
          <a:endParaRPr lang="en-US" dirty="0"/>
        </a:p>
      </dgm:t>
    </dgm:pt>
    <dgm:pt modelId="{8A339393-83C3-4C7D-BD86-B57070604F8E}" type="parTrans" cxnId="{69ACC905-15D1-480B-856F-2C87C9790B98}">
      <dgm:prSet/>
      <dgm:spPr/>
      <dgm:t>
        <a:bodyPr/>
        <a:lstStyle/>
        <a:p>
          <a:endParaRPr lang="en-US"/>
        </a:p>
      </dgm:t>
    </dgm:pt>
    <dgm:pt modelId="{4FFAFAD5-2420-4677-BCBA-6E68A9773249}" type="sibTrans" cxnId="{69ACC905-15D1-480B-856F-2C87C9790B98}">
      <dgm:prSet/>
      <dgm:spPr/>
      <dgm:t>
        <a:bodyPr/>
        <a:lstStyle/>
        <a:p>
          <a:endParaRPr lang="en-US"/>
        </a:p>
      </dgm:t>
    </dgm:pt>
    <dgm:pt modelId="{E6F4FB5B-A18B-413A-B447-896F1F0D46D6}" type="pres">
      <dgm:prSet presAssocID="{966E471B-38F6-49CE-98AF-FEB9BC06A710}" presName="vert0" presStyleCnt="0">
        <dgm:presLayoutVars>
          <dgm:dir/>
          <dgm:animOne val="branch"/>
          <dgm:animLvl val="lvl"/>
        </dgm:presLayoutVars>
      </dgm:prSet>
      <dgm:spPr/>
    </dgm:pt>
    <dgm:pt modelId="{ED454D9C-AEEE-4759-B830-117A92B0AA0C}" type="pres">
      <dgm:prSet presAssocID="{C8B14BA7-2AF2-4BA1-8EC9-4B26084BC657}" presName="thickLine" presStyleLbl="alignNode1" presStyleIdx="0" presStyleCnt="7"/>
      <dgm:spPr/>
    </dgm:pt>
    <dgm:pt modelId="{C6899D2D-D668-467E-9B24-484EED7D0AAE}" type="pres">
      <dgm:prSet presAssocID="{C8B14BA7-2AF2-4BA1-8EC9-4B26084BC657}" presName="horz1" presStyleCnt="0"/>
      <dgm:spPr/>
    </dgm:pt>
    <dgm:pt modelId="{42B73F95-84D8-4B01-BB98-38C81E5DC52F}" type="pres">
      <dgm:prSet presAssocID="{C8B14BA7-2AF2-4BA1-8EC9-4B26084BC657}" presName="tx1" presStyleLbl="revTx" presStyleIdx="0" presStyleCnt="7"/>
      <dgm:spPr/>
    </dgm:pt>
    <dgm:pt modelId="{79AE4AA4-E782-4D6D-8275-E4EA6405F918}" type="pres">
      <dgm:prSet presAssocID="{C8B14BA7-2AF2-4BA1-8EC9-4B26084BC657}" presName="vert1" presStyleCnt="0"/>
      <dgm:spPr/>
    </dgm:pt>
    <dgm:pt modelId="{6D2CACFF-F688-427E-B55D-2E1A6D8403FB}" type="pres">
      <dgm:prSet presAssocID="{2EBA298F-B08A-4C4C-B7AF-B2D67B0608C9}" presName="thickLine" presStyleLbl="alignNode1" presStyleIdx="1" presStyleCnt="7"/>
      <dgm:spPr/>
    </dgm:pt>
    <dgm:pt modelId="{AF6CA589-0962-4B3A-91D1-292091964EAF}" type="pres">
      <dgm:prSet presAssocID="{2EBA298F-B08A-4C4C-B7AF-B2D67B0608C9}" presName="horz1" presStyleCnt="0"/>
      <dgm:spPr/>
    </dgm:pt>
    <dgm:pt modelId="{255BCB1C-4D1D-44C3-A519-D27654FB233E}" type="pres">
      <dgm:prSet presAssocID="{2EBA298F-B08A-4C4C-B7AF-B2D67B0608C9}" presName="tx1" presStyleLbl="revTx" presStyleIdx="1" presStyleCnt="7"/>
      <dgm:spPr/>
    </dgm:pt>
    <dgm:pt modelId="{1DD393FD-C7B1-4901-B976-B72377B62357}" type="pres">
      <dgm:prSet presAssocID="{2EBA298F-B08A-4C4C-B7AF-B2D67B0608C9}" presName="vert1" presStyleCnt="0"/>
      <dgm:spPr/>
    </dgm:pt>
    <dgm:pt modelId="{79FF05E8-C650-4D88-A90A-93AF59E21F4A}" type="pres">
      <dgm:prSet presAssocID="{197DC1A9-34D8-4F0A-81D6-884424A65D70}" presName="thickLine" presStyleLbl="alignNode1" presStyleIdx="2" presStyleCnt="7"/>
      <dgm:spPr/>
    </dgm:pt>
    <dgm:pt modelId="{35847E3B-4F8D-4CB8-BE5B-C5612FC672D1}" type="pres">
      <dgm:prSet presAssocID="{197DC1A9-34D8-4F0A-81D6-884424A65D70}" presName="horz1" presStyleCnt="0"/>
      <dgm:spPr/>
    </dgm:pt>
    <dgm:pt modelId="{737D64E9-5DA7-44D2-A1AE-8D7922461013}" type="pres">
      <dgm:prSet presAssocID="{197DC1A9-34D8-4F0A-81D6-884424A65D70}" presName="tx1" presStyleLbl="revTx" presStyleIdx="2" presStyleCnt="7"/>
      <dgm:spPr/>
    </dgm:pt>
    <dgm:pt modelId="{56512D26-17DD-4A99-9A41-953DE3CAA4EE}" type="pres">
      <dgm:prSet presAssocID="{197DC1A9-34D8-4F0A-81D6-884424A65D70}" presName="vert1" presStyleCnt="0"/>
      <dgm:spPr/>
    </dgm:pt>
    <dgm:pt modelId="{4FC53213-496D-44BB-917A-1C2833FED105}" type="pres">
      <dgm:prSet presAssocID="{69B3D85B-321A-4312-9BEF-1F6E8CF7074F}" presName="thickLine" presStyleLbl="alignNode1" presStyleIdx="3" presStyleCnt="7"/>
      <dgm:spPr/>
    </dgm:pt>
    <dgm:pt modelId="{3E3F4075-F800-4842-9764-779863C8BFD9}" type="pres">
      <dgm:prSet presAssocID="{69B3D85B-321A-4312-9BEF-1F6E8CF7074F}" presName="horz1" presStyleCnt="0"/>
      <dgm:spPr/>
    </dgm:pt>
    <dgm:pt modelId="{5D7621AC-E237-4A16-A391-4909C8392D3E}" type="pres">
      <dgm:prSet presAssocID="{69B3D85B-321A-4312-9BEF-1F6E8CF7074F}" presName="tx1" presStyleLbl="revTx" presStyleIdx="3" presStyleCnt="7"/>
      <dgm:spPr/>
    </dgm:pt>
    <dgm:pt modelId="{0C9F0C97-78A9-4024-9BC1-7EF032AA880E}" type="pres">
      <dgm:prSet presAssocID="{69B3D85B-321A-4312-9BEF-1F6E8CF7074F}" presName="vert1" presStyleCnt="0"/>
      <dgm:spPr/>
    </dgm:pt>
    <dgm:pt modelId="{8415DB7E-455B-4AAA-AFA4-114935DB03CA}" type="pres">
      <dgm:prSet presAssocID="{C047942B-8B22-405A-9963-B6B784CB99DB}" presName="thickLine" presStyleLbl="alignNode1" presStyleIdx="4" presStyleCnt="7"/>
      <dgm:spPr/>
    </dgm:pt>
    <dgm:pt modelId="{71348B2F-AE2E-42E5-9AFB-894D75B4F1E0}" type="pres">
      <dgm:prSet presAssocID="{C047942B-8B22-405A-9963-B6B784CB99DB}" presName="horz1" presStyleCnt="0"/>
      <dgm:spPr/>
    </dgm:pt>
    <dgm:pt modelId="{C153CE7D-E297-4231-B383-EA99EE4F46CF}" type="pres">
      <dgm:prSet presAssocID="{C047942B-8B22-405A-9963-B6B784CB99DB}" presName="tx1" presStyleLbl="revTx" presStyleIdx="4" presStyleCnt="7"/>
      <dgm:spPr/>
    </dgm:pt>
    <dgm:pt modelId="{FD37BE65-0A56-47A8-8B99-48520D9495D0}" type="pres">
      <dgm:prSet presAssocID="{C047942B-8B22-405A-9963-B6B784CB99DB}" presName="vert1" presStyleCnt="0"/>
      <dgm:spPr/>
    </dgm:pt>
    <dgm:pt modelId="{D05191D3-FD26-4E2A-AB0F-6D12339BC317}" type="pres">
      <dgm:prSet presAssocID="{346505A4-6202-422D-90BD-083B066D893D}" presName="thickLine" presStyleLbl="alignNode1" presStyleIdx="5" presStyleCnt="7"/>
      <dgm:spPr/>
    </dgm:pt>
    <dgm:pt modelId="{9125BD62-D15E-474F-907C-B3879F937C87}" type="pres">
      <dgm:prSet presAssocID="{346505A4-6202-422D-90BD-083B066D893D}" presName="horz1" presStyleCnt="0"/>
      <dgm:spPr/>
    </dgm:pt>
    <dgm:pt modelId="{8C1A2B1C-77D7-4833-AF05-071187F1BF7C}" type="pres">
      <dgm:prSet presAssocID="{346505A4-6202-422D-90BD-083B066D893D}" presName="tx1" presStyleLbl="revTx" presStyleIdx="5" presStyleCnt="7"/>
      <dgm:spPr/>
    </dgm:pt>
    <dgm:pt modelId="{EB1B65A8-8231-467C-BD85-6A5ECB1F7C5E}" type="pres">
      <dgm:prSet presAssocID="{346505A4-6202-422D-90BD-083B066D893D}" presName="vert1" presStyleCnt="0"/>
      <dgm:spPr/>
    </dgm:pt>
    <dgm:pt modelId="{2B1F9654-8068-4124-97FD-F959759AB527}" type="pres">
      <dgm:prSet presAssocID="{CFFAA25E-CB99-49B0-854F-A163BE632BC9}" presName="thickLine" presStyleLbl="alignNode1" presStyleIdx="6" presStyleCnt="7"/>
      <dgm:spPr/>
    </dgm:pt>
    <dgm:pt modelId="{2EC8B645-5655-44EF-B8EA-3B4B4F07D70D}" type="pres">
      <dgm:prSet presAssocID="{CFFAA25E-CB99-49B0-854F-A163BE632BC9}" presName="horz1" presStyleCnt="0"/>
      <dgm:spPr/>
    </dgm:pt>
    <dgm:pt modelId="{01EBBF87-1E23-4B74-B11C-B2D4FA9A3598}" type="pres">
      <dgm:prSet presAssocID="{CFFAA25E-CB99-49B0-854F-A163BE632BC9}" presName="tx1" presStyleLbl="revTx" presStyleIdx="6" presStyleCnt="7" custFlipVert="1" custScaleY="5782"/>
      <dgm:spPr/>
    </dgm:pt>
    <dgm:pt modelId="{2198032B-D514-4C83-9ED3-E6F79DE8C58C}" type="pres">
      <dgm:prSet presAssocID="{CFFAA25E-CB99-49B0-854F-A163BE632BC9}" presName="vert1" presStyleCnt="0"/>
      <dgm:spPr/>
    </dgm:pt>
  </dgm:ptLst>
  <dgm:cxnLst>
    <dgm:cxn modelId="{69ACC905-15D1-480B-856F-2C87C9790B98}" srcId="{966E471B-38F6-49CE-98AF-FEB9BC06A710}" destId="{CFFAA25E-CB99-49B0-854F-A163BE632BC9}" srcOrd="6" destOrd="0" parTransId="{8A339393-83C3-4C7D-BD86-B57070604F8E}" sibTransId="{4FFAFAD5-2420-4677-BCBA-6E68A9773249}"/>
    <dgm:cxn modelId="{9B3DE811-95E6-464B-BD61-CFBAAD62DDD8}" type="presOf" srcId="{2EBA298F-B08A-4C4C-B7AF-B2D67B0608C9}" destId="{255BCB1C-4D1D-44C3-A519-D27654FB233E}" srcOrd="0" destOrd="0" presId="urn:microsoft.com/office/officeart/2008/layout/LinedList"/>
    <dgm:cxn modelId="{C3E76213-3CB7-4A0C-98E0-787FDA14AFC2}" type="presOf" srcId="{69B3D85B-321A-4312-9BEF-1F6E8CF7074F}" destId="{5D7621AC-E237-4A16-A391-4909C8392D3E}" srcOrd="0" destOrd="0" presId="urn:microsoft.com/office/officeart/2008/layout/LinedList"/>
    <dgm:cxn modelId="{C0DDCC23-2DF7-4DA4-928A-8210414318CE}" type="presOf" srcId="{C8B14BA7-2AF2-4BA1-8EC9-4B26084BC657}" destId="{42B73F95-84D8-4B01-BB98-38C81E5DC52F}" srcOrd="0" destOrd="0" presId="urn:microsoft.com/office/officeart/2008/layout/LinedList"/>
    <dgm:cxn modelId="{61F6FA25-BBF9-4E22-AFFB-EDD5B0792F27}" srcId="{966E471B-38F6-49CE-98AF-FEB9BC06A710}" destId="{C8B14BA7-2AF2-4BA1-8EC9-4B26084BC657}" srcOrd="0" destOrd="0" parTransId="{22D141CC-9B19-4F98-808A-3D15779C52DE}" sibTransId="{EB442E2F-8A3F-4550-99CB-ABC63DBAABFB}"/>
    <dgm:cxn modelId="{8EDC8227-5363-444B-9EEA-90B9F9C58745}" srcId="{966E471B-38F6-49CE-98AF-FEB9BC06A710}" destId="{2EBA298F-B08A-4C4C-B7AF-B2D67B0608C9}" srcOrd="1" destOrd="0" parTransId="{8A2F87C8-70EC-45E5-95E7-C7BAFE4F06A3}" sibTransId="{C5417890-7F12-4344-A1D2-79D590802916}"/>
    <dgm:cxn modelId="{5A91DA39-61C9-4FB7-A06B-87432E74C019}" type="presOf" srcId="{C047942B-8B22-405A-9963-B6B784CB99DB}" destId="{C153CE7D-E297-4231-B383-EA99EE4F46CF}" srcOrd="0" destOrd="0" presId="urn:microsoft.com/office/officeart/2008/layout/LinedList"/>
    <dgm:cxn modelId="{FF9FDB8C-D1C2-4053-96EC-6819461825BD}" type="presOf" srcId="{346505A4-6202-422D-90BD-083B066D893D}" destId="{8C1A2B1C-77D7-4833-AF05-071187F1BF7C}" srcOrd="0" destOrd="0" presId="urn:microsoft.com/office/officeart/2008/layout/LinedList"/>
    <dgm:cxn modelId="{A54980A1-A8E7-4658-96DC-636C066B3DBE}" srcId="{966E471B-38F6-49CE-98AF-FEB9BC06A710}" destId="{346505A4-6202-422D-90BD-083B066D893D}" srcOrd="5" destOrd="0" parTransId="{FC7E22F5-74D7-4527-995A-8865C17D0B78}" sibTransId="{89624F88-4025-4975-8427-38F6977A1A6C}"/>
    <dgm:cxn modelId="{534F5DA4-3307-4224-8CCF-F24AEAB60E32}" srcId="{966E471B-38F6-49CE-98AF-FEB9BC06A710}" destId="{197DC1A9-34D8-4F0A-81D6-884424A65D70}" srcOrd="2" destOrd="0" parTransId="{74AF74AA-AC4F-4F94-BCE1-F1163921E42F}" sibTransId="{563AEF4C-F791-4097-BE94-299AB740ED9D}"/>
    <dgm:cxn modelId="{65B153A5-3CBC-4B7F-A2CA-33BBFAB75644}" srcId="{966E471B-38F6-49CE-98AF-FEB9BC06A710}" destId="{C047942B-8B22-405A-9963-B6B784CB99DB}" srcOrd="4" destOrd="0" parTransId="{806A44EB-023E-410F-9F4F-94EE78DAF815}" sibTransId="{0F37C1FA-416C-44F3-BF47-2695230C53EC}"/>
    <dgm:cxn modelId="{38354BC9-4BD3-416B-A094-BAF5BC396517}" type="presOf" srcId="{197DC1A9-34D8-4F0A-81D6-884424A65D70}" destId="{737D64E9-5DA7-44D2-A1AE-8D7922461013}" srcOrd="0" destOrd="0" presId="urn:microsoft.com/office/officeart/2008/layout/LinedList"/>
    <dgm:cxn modelId="{898469CF-6687-4D11-93DE-B17E460F5B36}" type="presOf" srcId="{966E471B-38F6-49CE-98AF-FEB9BC06A710}" destId="{E6F4FB5B-A18B-413A-B447-896F1F0D46D6}" srcOrd="0" destOrd="0" presId="urn:microsoft.com/office/officeart/2008/layout/LinedList"/>
    <dgm:cxn modelId="{58DE4ED2-9ED5-4FF4-B5AD-D0F6B406FF82}" type="presOf" srcId="{CFFAA25E-CB99-49B0-854F-A163BE632BC9}" destId="{01EBBF87-1E23-4B74-B11C-B2D4FA9A3598}" srcOrd="0" destOrd="0" presId="urn:microsoft.com/office/officeart/2008/layout/LinedList"/>
    <dgm:cxn modelId="{3503A3F2-5691-4515-91FA-CBD7EB9579FC}" srcId="{966E471B-38F6-49CE-98AF-FEB9BC06A710}" destId="{69B3D85B-321A-4312-9BEF-1F6E8CF7074F}" srcOrd="3" destOrd="0" parTransId="{0219F474-284B-4770-B6AB-F921586D768C}" sibTransId="{3434D0F4-6E11-4A76-939E-04F8FB11AEC1}"/>
    <dgm:cxn modelId="{210F1ECA-8F0D-440B-908A-9A988FD438EC}" type="presParOf" srcId="{E6F4FB5B-A18B-413A-B447-896F1F0D46D6}" destId="{ED454D9C-AEEE-4759-B830-117A92B0AA0C}" srcOrd="0" destOrd="0" presId="urn:microsoft.com/office/officeart/2008/layout/LinedList"/>
    <dgm:cxn modelId="{F53A42F0-ECA4-4A8B-BE29-AC2510825805}" type="presParOf" srcId="{E6F4FB5B-A18B-413A-B447-896F1F0D46D6}" destId="{C6899D2D-D668-467E-9B24-484EED7D0AAE}" srcOrd="1" destOrd="0" presId="urn:microsoft.com/office/officeart/2008/layout/LinedList"/>
    <dgm:cxn modelId="{8F58CE1F-A4C6-4FCA-B239-8567A1997FBC}" type="presParOf" srcId="{C6899D2D-D668-467E-9B24-484EED7D0AAE}" destId="{42B73F95-84D8-4B01-BB98-38C81E5DC52F}" srcOrd="0" destOrd="0" presId="urn:microsoft.com/office/officeart/2008/layout/LinedList"/>
    <dgm:cxn modelId="{D2F69CEC-9350-43A3-8431-249896D5337C}" type="presParOf" srcId="{C6899D2D-D668-467E-9B24-484EED7D0AAE}" destId="{79AE4AA4-E782-4D6D-8275-E4EA6405F918}" srcOrd="1" destOrd="0" presId="urn:microsoft.com/office/officeart/2008/layout/LinedList"/>
    <dgm:cxn modelId="{F22570F9-000B-4D35-B028-B7DAFB3232E3}" type="presParOf" srcId="{E6F4FB5B-A18B-413A-B447-896F1F0D46D6}" destId="{6D2CACFF-F688-427E-B55D-2E1A6D8403FB}" srcOrd="2" destOrd="0" presId="urn:microsoft.com/office/officeart/2008/layout/LinedList"/>
    <dgm:cxn modelId="{3219BDC6-2F55-44A4-A54B-8056992E6DA4}" type="presParOf" srcId="{E6F4FB5B-A18B-413A-B447-896F1F0D46D6}" destId="{AF6CA589-0962-4B3A-91D1-292091964EAF}" srcOrd="3" destOrd="0" presId="urn:microsoft.com/office/officeart/2008/layout/LinedList"/>
    <dgm:cxn modelId="{45E858EB-57F5-496F-B9E4-792EE2F6EF5D}" type="presParOf" srcId="{AF6CA589-0962-4B3A-91D1-292091964EAF}" destId="{255BCB1C-4D1D-44C3-A519-D27654FB233E}" srcOrd="0" destOrd="0" presId="urn:microsoft.com/office/officeart/2008/layout/LinedList"/>
    <dgm:cxn modelId="{4AA0DB5B-4544-46A1-8175-C89714E314F4}" type="presParOf" srcId="{AF6CA589-0962-4B3A-91D1-292091964EAF}" destId="{1DD393FD-C7B1-4901-B976-B72377B62357}" srcOrd="1" destOrd="0" presId="urn:microsoft.com/office/officeart/2008/layout/LinedList"/>
    <dgm:cxn modelId="{F9EAD8FE-C639-489A-8551-B9E7F01EBCF3}" type="presParOf" srcId="{E6F4FB5B-A18B-413A-B447-896F1F0D46D6}" destId="{79FF05E8-C650-4D88-A90A-93AF59E21F4A}" srcOrd="4" destOrd="0" presId="urn:microsoft.com/office/officeart/2008/layout/LinedList"/>
    <dgm:cxn modelId="{9AD26CD4-2A99-47C1-B657-58397F27D9DF}" type="presParOf" srcId="{E6F4FB5B-A18B-413A-B447-896F1F0D46D6}" destId="{35847E3B-4F8D-4CB8-BE5B-C5612FC672D1}" srcOrd="5" destOrd="0" presId="urn:microsoft.com/office/officeart/2008/layout/LinedList"/>
    <dgm:cxn modelId="{CFD42D04-8FDA-4C70-AA46-3ADA4CEDDF84}" type="presParOf" srcId="{35847E3B-4F8D-4CB8-BE5B-C5612FC672D1}" destId="{737D64E9-5DA7-44D2-A1AE-8D7922461013}" srcOrd="0" destOrd="0" presId="urn:microsoft.com/office/officeart/2008/layout/LinedList"/>
    <dgm:cxn modelId="{E174E32F-B9E3-4EFE-919D-AF8F8F667114}" type="presParOf" srcId="{35847E3B-4F8D-4CB8-BE5B-C5612FC672D1}" destId="{56512D26-17DD-4A99-9A41-953DE3CAA4EE}" srcOrd="1" destOrd="0" presId="urn:microsoft.com/office/officeart/2008/layout/LinedList"/>
    <dgm:cxn modelId="{5A5A0601-435E-4EA3-AE5B-3F502DE53521}" type="presParOf" srcId="{E6F4FB5B-A18B-413A-B447-896F1F0D46D6}" destId="{4FC53213-496D-44BB-917A-1C2833FED105}" srcOrd="6" destOrd="0" presId="urn:microsoft.com/office/officeart/2008/layout/LinedList"/>
    <dgm:cxn modelId="{C091324F-07B4-4D94-9C4B-A1DA26B03A5E}" type="presParOf" srcId="{E6F4FB5B-A18B-413A-B447-896F1F0D46D6}" destId="{3E3F4075-F800-4842-9764-779863C8BFD9}" srcOrd="7" destOrd="0" presId="urn:microsoft.com/office/officeart/2008/layout/LinedList"/>
    <dgm:cxn modelId="{EAA279C0-8E70-4566-860F-BBC6C0C3DFEF}" type="presParOf" srcId="{3E3F4075-F800-4842-9764-779863C8BFD9}" destId="{5D7621AC-E237-4A16-A391-4909C8392D3E}" srcOrd="0" destOrd="0" presId="urn:microsoft.com/office/officeart/2008/layout/LinedList"/>
    <dgm:cxn modelId="{BD69FAD0-A890-4FC2-9553-BD913EAC8881}" type="presParOf" srcId="{3E3F4075-F800-4842-9764-779863C8BFD9}" destId="{0C9F0C97-78A9-4024-9BC1-7EF032AA880E}" srcOrd="1" destOrd="0" presId="urn:microsoft.com/office/officeart/2008/layout/LinedList"/>
    <dgm:cxn modelId="{3D5BE7D7-ECEA-43AD-AD31-B3D11C97E8F4}" type="presParOf" srcId="{E6F4FB5B-A18B-413A-B447-896F1F0D46D6}" destId="{8415DB7E-455B-4AAA-AFA4-114935DB03CA}" srcOrd="8" destOrd="0" presId="urn:microsoft.com/office/officeart/2008/layout/LinedList"/>
    <dgm:cxn modelId="{52BE9880-1733-46C9-96E8-6909F5DBF29B}" type="presParOf" srcId="{E6F4FB5B-A18B-413A-B447-896F1F0D46D6}" destId="{71348B2F-AE2E-42E5-9AFB-894D75B4F1E0}" srcOrd="9" destOrd="0" presId="urn:microsoft.com/office/officeart/2008/layout/LinedList"/>
    <dgm:cxn modelId="{0CB1817C-8596-48BF-BB2B-3C63492D6FE1}" type="presParOf" srcId="{71348B2F-AE2E-42E5-9AFB-894D75B4F1E0}" destId="{C153CE7D-E297-4231-B383-EA99EE4F46CF}" srcOrd="0" destOrd="0" presId="urn:microsoft.com/office/officeart/2008/layout/LinedList"/>
    <dgm:cxn modelId="{AC60220C-1569-49C7-B33C-92D9783D62DB}" type="presParOf" srcId="{71348B2F-AE2E-42E5-9AFB-894D75B4F1E0}" destId="{FD37BE65-0A56-47A8-8B99-48520D9495D0}" srcOrd="1" destOrd="0" presId="urn:microsoft.com/office/officeart/2008/layout/LinedList"/>
    <dgm:cxn modelId="{96E94AAC-D2F6-4D88-B055-5B56401FED7C}" type="presParOf" srcId="{E6F4FB5B-A18B-413A-B447-896F1F0D46D6}" destId="{D05191D3-FD26-4E2A-AB0F-6D12339BC317}" srcOrd="10" destOrd="0" presId="urn:microsoft.com/office/officeart/2008/layout/LinedList"/>
    <dgm:cxn modelId="{4553B5C9-9E34-4FA4-8C21-17AD4D844FF9}" type="presParOf" srcId="{E6F4FB5B-A18B-413A-B447-896F1F0D46D6}" destId="{9125BD62-D15E-474F-907C-B3879F937C87}" srcOrd="11" destOrd="0" presId="urn:microsoft.com/office/officeart/2008/layout/LinedList"/>
    <dgm:cxn modelId="{44B85986-5A50-46D7-9190-20E53DBD49C3}" type="presParOf" srcId="{9125BD62-D15E-474F-907C-B3879F937C87}" destId="{8C1A2B1C-77D7-4833-AF05-071187F1BF7C}" srcOrd="0" destOrd="0" presId="urn:microsoft.com/office/officeart/2008/layout/LinedList"/>
    <dgm:cxn modelId="{574A330D-6695-4AB4-9B9C-277570D286A4}" type="presParOf" srcId="{9125BD62-D15E-474F-907C-B3879F937C87}" destId="{EB1B65A8-8231-467C-BD85-6A5ECB1F7C5E}" srcOrd="1" destOrd="0" presId="urn:microsoft.com/office/officeart/2008/layout/LinedList"/>
    <dgm:cxn modelId="{57B6CDCB-377E-4314-A62E-B3FA9E53133D}" type="presParOf" srcId="{E6F4FB5B-A18B-413A-B447-896F1F0D46D6}" destId="{2B1F9654-8068-4124-97FD-F959759AB527}" srcOrd="12" destOrd="0" presId="urn:microsoft.com/office/officeart/2008/layout/LinedList"/>
    <dgm:cxn modelId="{FEB163DC-EE24-44DD-B780-AD2FB38BAF1C}" type="presParOf" srcId="{E6F4FB5B-A18B-413A-B447-896F1F0D46D6}" destId="{2EC8B645-5655-44EF-B8EA-3B4B4F07D70D}" srcOrd="13" destOrd="0" presId="urn:microsoft.com/office/officeart/2008/layout/LinedList"/>
    <dgm:cxn modelId="{D75E9220-3AE2-4BDB-95BB-83D7CBDF4BA5}" type="presParOf" srcId="{2EC8B645-5655-44EF-B8EA-3B4B4F07D70D}" destId="{01EBBF87-1E23-4B74-B11C-B2D4FA9A3598}" srcOrd="0" destOrd="0" presId="urn:microsoft.com/office/officeart/2008/layout/LinedList"/>
    <dgm:cxn modelId="{0247C3E1-8906-4705-B063-1F98CC44D049}" type="presParOf" srcId="{2EC8B645-5655-44EF-B8EA-3B4B4F07D70D}" destId="{2198032B-D514-4C83-9ED3-E6F79DE8C58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0B089D1-A418-4CBC-9B49-C428225F900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8A7BFD4-4AFC-4CFD-8E47-3BE361AEB743}">
      <dgm:prSet/>
      <dgm:spPr/>
      <dgm:t>
        <a:bodyPr/>
        <a:lstStyle/>
        <a:p>
          <a:r>
            <a:rPr lang="en-US" b="0" i="0"/>
            <a:t>Indications:</a:t>
          </a:r>
          <a:endParaRPr lang="en-US"/>
        </a:p>
      </dgm:t>
    </dgm:pt>
    <dgm:pt modelId="{0B1341F3-3191-4490-B49C-FB85B15B09F1}" type="parTrans" cxnId="{88CA9DDC-FA6B-4D67-A2CE-E98B2D5EDBE2}">
      <dgm:prSet/>
      <dgm:spPr/>
      <dgm:t>
        <a:bodyPr/>
        <a:lstStyle/>
        <a:p>
          <a:endParaRPr lang="en-US"/>
        </a:p>
      </dgm:t>
    </dgm:pt>
    <dgm:pt modelId="{9AAEC419-0D7C-4A6F-8F0F-5743E84FBF2B}" type="sibTrans" cxnId="{88CA9DDC-FA6B-4D67-A2CE-E98B2D5EDBE2}">
      <dgm:prSet/>
      <dgm:spPr/>
      <dgm:t>
        <a:bodyPr/>
        <a:lstStyle/>
        <a:p>
          <a:endParaRPr lang="en-US"/>
        </a:p>
      </dgm:t>
    </dgm:pt>
    <dgm:pt modelId="{9C109DB0-1BB8-4A64-B856-7DD7939DE1EA}">
      <dgm:prSet/>
      <dgm:spPr/>
      <dgm:t>
        <a:bodyPr/>
        <a:lstStyle/>
        <a:p>
          <a:r>
            <a:rPr lang="en-US"/>
            <a:t>Massive hemorrhage</a:t>
          </a:r>
        </a:p>
      </dgm:t>
    </dgm:pt>
    <dgm:pt modelId="{EF0786D3-4E7A-4D2A-89CA-0680591B6E17}" type="parTrans" cxnId="{8DE89A9E-ED63-4EBB-9C23-91C2B6ABE37C}">
      <dgm:prSet/>
      <dgm:spPr/>
      <dgm:t>
        <a:bodyPr/>
        <a:lstStyle/>
        <a:p>
          <a:endParaRPr lang="en-US"/>
        </a:p>
      </dgm:t>
    </dgm:pt>
    <dgm:pt modelId="{7DF3CE80-2225-49AB-8753-B674430DB000}" type="sibTrans" cxnId="{8DE89A9E-ED63-4EBB-9C23-91C2B6ABE37C}">
      <dgm:prSet/>
      <dgm:spPr/>
      <dgm:t>
        <a:bodyPr/>
        <a:lstStyle/>
        <a:p>
          <a:endParaRPr lang="en-US"/>
        </a:p>
      </dgm:t>
    </dgm:pt>
    <dgm:pt modelId="{C4F26099-B0DF-496F-8A7A-6CEFB9B4E16E}">
      <dgm:prSet/>
      <dgm:spPr/>
      <dgm:t>
        <a:bodyPr/>
        <a:lstStyle/>
        <a:p>
          <a:r>
            <a:rPr lang="en-US" b="0" i="0"/>
            <a:t>Neonatal exchange transfusion</a:t>
          </a:r>
          <a:endParaRPr lang="en-US"/>
        </a:p>
      </dgm:t>
    </dgm:pt>
    <dgm:pt modelId="{AA41A6CB-B34C-4C6C-ADD4-BA9EC68E8DAD}" type="parTrans" cxnId="{88FF3879-B013-4286-9D10-79163ECEA379}">
      <dgm:prSet/>
      <dgm:spPr/>
      <dgm:t>
        <a:bodyPr/>
        <a:lstStyle/>
        <a:p>
          <a:endParaRPr lang="en-US"/>
        </a:p>
      </dgm:t>
    </dgm:pt>
    <dgm:pt modelId="{914027BC-A8AF-4799-BB7B-3EA535296775}" type="sibTrans" cxnId="{88FF3879-B013-4286-9D10-79163ECEA379}">
      <dgm:prSet/>
      <dgm:spPr/>
      <dgm:t>
        <a:bodyPr/>
        <a:lstStyle/>
        <a:p>
          <a:endParaRPr lang="en-US"/>
        </a:p>
      </dgm:t>
    </dgm:pt>
    <dgm:pt modelId="{5D4408A8-4AEA-4697-B984-3F14A2AD70B2}">
      <dgm:prSet/>
      <dgm:spPr/>
      <dgm:t>
        <a:bodyPr/>
        <a:lstStyle/>
        <a:p>
          <a:r>
            <a:rPr lang="en-US"/>
            <a:t>Blood preferably within 72 hours of collection, but not exceeding 5 days should be used for exchange transfusion</a:t>
          </a:r>
          <a:r>
            <a:rPr lang="en-US" b="0" i="0"/>
            <a:t>.</a:t>
          </a:r>
          <a:endParaRPr lang="en-US"/>
        </a:p>
      </dgm:t>
    </dgm:pt>
    <dgm:pt modelId="{316BB37C-650A-4106-A951-793A3F32B0BC}" type="parTrans" cxnId="{CC4A1688-9034-4104-AF36-7AC086F51F08}">
      <dgm:prSet/>
      <dgm:spPr/>
      <dgm:t>
        <a:bodyPr/>
        <a:lstStyle/>
        <a:p>
          <a:endParaRPr lang="en-US"/>
        </a:p>
      </dgm:t>
    </dgm:pt>
    <dgm:pt modelId="{BE780B09-B335-41C7-B3A1-490630515692}" type="sibTrans" cxnId="{CC4A1688-9034-4104-AF36-7AC086F51F08}">
      <dgm:prSet/>
      <dgm:spPr/>
      <dgm:t>
        <a:bodyPr/>
        <a:lstStyle/>
        <a:p>
          <a:endParaRPr lang="en-US"/>
        </a:p>
      </dgm:t>
    </dgm:pt>
    <dgm:pt modelId="{F6F01568-147F-41EF-9811-15EF726ACEC5}">
      <dgm:prSet/>
      <dgm:spPr/>
      <dgm:t>
        <a:bodyPr/>
        <a:lstStyle/>
        <a:p>
          <a:r>
            <a:rPr lang="en-US"/>
            <a:t>Whole blood does not contain any viable platelet or labile coagulation factors.</a:t>
          </a:r>
        </a:p>
      </dgm:t>
    </dgm:pt>
    <dgm:pt modelId="{449ADF82-D45D-42A2-8051-AA5877A6BC21}" type="parTrans" cxnId="{B537DAC3-C5AB-453B-B600-4937FB9CD9BC}">
      <dgm:prSet/>
      <dgm:spPr/>
      <dgm:t>
        <a:bodyPr/>
        <a:lstStyle/>
        <a:p>
          <a:endParaRPr lang="en-US"/>
        </a:p>
      </dgm:t>
    </dgm:pt>
    <dgm:pt modelId="{57302626-98FE-4744-BD6B-CA6C44431001}" type="sibTrans" cxnId="{B537DAC3-C5AB-453B-B600-4937FB9CD9BC}">
      <dgm:prSet/>
      <dgm:spPr/>
      <dgm:t>
        <a:bodyPr/>
        <a:lstStyle/>
        <a:p>
          <a:endParaRPr lang="en-US"/>
        </a:p>
      </dgm:t>
    </dgm:pt>
    <dgm:pt modelId="{66D4B9E9-D197-43ED-829A-9A38FD4882CA}" type="pres">
      <dgm:prSet presAssocID="{60B089D1-A418-4CBC-9B49-C428225F9007}" presName="linear" presStyleCnt="0">
        <dgm:presLayoutVars>
          <dgm:animLvl val="lvl"/>
          <dgm:resizeHandles val="exact"/>
        </dgm:presLayoutVars>
      </dgm:prSet>
      <dgm:spPr/>
    </dgm:pt>
    <dgm:pt modelId="{E8475919-49C8-4032-B8BA-EEC9670535FA}" type="pres">
      <dgm:prSet presAssocID="{58A7BFD4-4AFC-4CFD-8E47-3BE361AEB74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59CA9CB-9504-4479-A4AE-7AAF0F8E1139}" type="pres">
      <dgm:prSet presAssocID="{58A7BFD4-4AFC-4CFD-8E47-3BE361AEB743}" presName="childText" presStyleLbl="revTx" presStyleIdx="0" presStyleCnt="1">
        <dgm:presLayoutVars>
          <dgm:bulletEnabled val="1"/>
        </dgm:presLayoutVars>
      </dgm:prSet>
      <dgm:spPr/>
    </dgm:pt>
    <dgm:pt modelId="{4C4CC494-4581-444E-9DD9-5B910AC18938}" type="pres">
      <dgm:prSet presAssocID="{5D4408A8-4AEA-4697-B984-3F14A2AD70B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3CEF703-576F-418E-AD3E-D0D2BD9C7A1F}" type="pres">
      <dgm:prSet presAssocID="{BE780B09-B335-41C7-B3A1-490630515692}" presName="spacer" presStyleCnt="0"/>
      <dgm:spPr/>
    </dgm:pt>
    <dgm:pt modelId="{B3A75A36-9FE8-4E36-85A9-5CE2035F8EAF}" type="pres">
      <dgm:prSet presAssocID="{F6F01568-147F-41EF-9811-15EF726ACEC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61EB117-150C-4F1A-AF93-45959D8F170F}" type="presOf" srcId="{C4F26099-B0DF-496F-8A7A-6CEFB9B4E16E}" destId="{159CA9CB-9504-4479-A4AE-7AAF0F8E1139}" srcOrd="0" destOrd="1" presId="urn:microsoft.com/office/officeart/2005/8/layout/vList2"/>
    <dgm:cxn modelId="{D4572D25-C707-4E6A-981B-57D49894907E}" type="presOf" srcId="{58A7BFD4-4AFC-4CFD-8E47-3BE361AEB743}" destId="{E8475919-49C8-4032-B8BA-EEC9670535FA}" srcOrd="0" destOrd="0" presId="urn:microsoft.com/office/officeart/2005/8/layout/vList2"/>
    <dgm:cxn modelId="{32C4AF3D-C086-4C8E-9135-4969E35DF925}" type="presOf" srcId="{F6F01568-147F-41EF-9811-15EF726ACEC5}" destId="{B3A75A36-9FE8-4E36-85A9-5CE2035F8EAF}" srcOrd="0" destOrd="0" presId="urn:microsoft.com/office/officeart/2005/8/layout/vList2"/>
    <dgm:cxn modelId="{1D9A2C75-B194-4084-9699-1858AE9441BA}" type="presOf" srcId="{60B089D1-A418-4CBC-9B49-C428225F9007}" destId="{66D4B9E9-D197-43ED-829A-9A38FD4882CA}" srcOrd="0" destOrd="0" presId="urn:microsoft.com/office/officeart/2005/8/layout/vList2"/>
    <dgm:cxn modelId="{88FF3879-B013-4286-9D10-79163ECEA379}" srcId="{58A7BFD4-4AFC-4CFD-8E47-3BE361AEB743}" destId="{C4F26099-B0DF-496F-8A7A-6CEFB9B4E16E}" srcOrd="1" destOrd="0" parTransId="{AA41A6CB-B34C-4C6C-ADD4-BA9EC68E8DAD}" sibTransId="{914027BC-A8AF-4799-BB7B-3EA535296775}"/>
    <dgm:cxn modelId="{CC4A1688-9034-4104-AF36-7AC086F51F08}" srcId="{60B089D1-A418-4CBC-9B49-C428225F9007}" destId="{5D4408A8-4AEA-4697-B984-3F14A2AD70B2}" srcOrd="1" destOrd="0" parTransId="{316BB37C-650A-4106-A951-793A3F32B0BC}" sibTransId="{BE780B09-B335-41C7-B3A1-490630515692}"/>
    <dgm:cxn modelId="{2DA4F78C-502A-4165-86F9-07DD1571DC33}" type="presOf" srcId="{5D4408A8-4AEA-4697-B984-3F14A2AD70B2}" destId="{4C4CC494-4581-444E-9DD9-5B910AC18938}" srcOrd="0" destOrd="0" presId="urn:microsoft.com/office/officeart/2005/8/layout/vList2"/>
    <dgm:cxn modelId="{8DE89A9E-ED63-4EBB-9C23-91C2B6ABE37C}" srcId="{58A7BFD4-4AFC-4CFD-8E47-3BE361AEB743}" destId="{9C109DB0-1BB8-4A64-B856-7DD7939DE1EA}" srcOrd="0" destOrd="0" parTransId="{EF0786D3-4E7A-4D2A-89CA-0680591B6E17}" sibTransId="{7DF3CE80-2225-49AB-8753-B674430DB000}"/>
    <dgm:cxn modelId="{B537DAC3-C5AB-453B-B600-4937FB9CD9BC}" srcId="{60B089D1-A418-4CBC-9B49-C428225F9007}" destId="{F6F01568-147F-41EF-9811-15EF726ACEC5}" srcOrd="2" destOrd="0" parTransId="{449ADF82-D45D-42A2-8051-AA5877A6BC21}" sibTransId="{57302626-98FE-4744-BD6B-CA6C44431001}"/>
    <dgm:cxn modelId="{349603CE-B70D-4BCF-A6A9-331F2ED51990}" type="presOf" srcId="{9C109DB0-1BB8-4A64-B856-7DD7939DE1EA}" destId="{159CA9CB-9504-4479-A4AE-7AAF0F8E1139}" srcOrd="0" destOrd="0" presId="urn:microsoft.com/office/officeart/2005/8/layout/vList2"/>
    <dgm:cxn modelId="{88CA9DDC-FA6B-4D67-A2CE-E98B2D5EDBE2}" srcId="{60B089D1-A418-4CBC-9B49-C428225F9007}" destId="{58A7BFD4-4AFC-4CFD-8E47-3BE361AEB743}" srcOrd="0" destOrd="0" parTransId="{0B1341F3-3191-4490-B49C-FB85B15B09F1}" sibTransId="{9AAEC419-0D7C-4A6F-8F0F-5743E84FBF2B}"/>
    <dgm:cxn modelId="{6E18782B-3688-4E0D-8FFE-594939D6D191}" type="presParOf" srcId="{66D4B9E9-D197-43ED-829A-9A38FD4882CA}" destId="{E8475919-49C8-4032-B8BA-EEC9670535FA}" srcOrd="0" destOrd="0" presId="urn:microsoft.com/office/officeart/2005/8/layout/vList2"/>
    <dgm:cxn modelId="{EA094A51-D44E-425B-9F58-4A87DEF1F4CB}" type="presParOf" srcId="{66D4B9E9-D197-43ED-829A-9A38FD4882CA}" destId="{159CA9CB-9504-4479-A4AE-7AAF0F8E1139}" srcOrd="1" destOrd="0" presId="urn:microsoft.com/office/officeart/2005/8/layout/vList2"/>
    <dgm:cxn modelId="{B194F6C9-4C80-439E-B462-36AF1A76D187}" type="presParOf" srcId="{66D4B9E9-D197-43ED-829A-9A38FD4882CA}" destId="{4C4CC494-4581-444E-9DD9-5B910AC18938}" srcOrd="2" destOrd="0" presId="urn:microsoft.com/office/officeart/2005/8/layout/vList2"/>
    <dgm:cxn modelId="{BCE7196D-AC61-4346-A8A0-8E00B4ED1B4D}" type="presParOf" srcId="{66D4B9E9-D197-43ED-829A-9A38FD4882CA}" destId="{93CEF703-576F-418E-AD3E-D0D2BD9C7A1F}" srcOrd="3" destOrd="0" presId="urn:microsoft.com/office/officeart/2005/8/layout/vList2"/>
    <dgm:cxn modelId="{71570FC9-CC4E-42C8-AAA6-FD052141B164}" type="presParOf" srcId="{66D4B9E9-D197-43ED-829A-9A38FD4882CA}" destId="{B3A75A36-9FE8-4E36-85A9-5CE2035F8EA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33103E-D6FC-465E-982B-F6606D8ED0A5}">
      <dsp:nvSpPr>
        <dsp:cNvPr id="0" name=""/>
        <dsp:cNvSpPr/>
      </dsp:nvSpPr>
      <dsp:spPr>
        <a:xfrm>
          <a:off x="3080" y="1168383"/>
          <a:ext cx="2199649" cy="139677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22B2AD-C445-43A0-8C57-BA0BE1C1DB21}">
      <dsp:nvSpPr>
        <dsp:cNvPr id="0" name=""/>
        <dsp:cNvSpPr/>
      </dsp:nvSpPr>
      <dsp:spPr>
        <a:xfrm>
          <a:off x="247486" y="1400568"/>
          <a:ext cx="2199649" cy="139677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Apheresis:</a:t>
          </a:r>
        </a:p>
      </dsp:txBody>
      <dsp:txXfrm>
        <a:off x="288396" y="1441478"/>
        <a:ext cx="2117829" cy="1314957"/>
      </dsp:txXfrm>
    </dsp:sp>
    <dsp:sp modelId="{80D1D9CD-E909-4697-A262-D5102F298829}">
      <dsp:nvSpPr>
        <dsp:cNvPr id="0" name=""/>
        <dsp:cNvSpPr/>
      </dsp:nvSpPr>
      <dsp:spPr>
        <a:xfrm>
          <a:off x="2691541" y="1168383"/>
          <a:ext cx="2199649" cy="139677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B9E042-283A-49E6-A431-B69451F5B9BE}">
      <dsp:nvSpPr>
        <dsp:cNvPr id="0" name=""/>
        <dsp:cNvSpPr/>
      </dsp:nvSpPr>
      <dsp:spPr>
        <a:xfrm>
          <a:off x="2935947" y="1400568"/>
          <a:ext cx="2199649" cy="139677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1. Single donor platelet</a:t>
          </a:r>
        </a:p>
      </dsp:txBody>
      <dsp:txXfrm>
        <a:off x="2976857" y="1441478"/>
        <a:ext cx="2117829" cy="1314957"/>
      </dsp:txXfrm>
    </dsp:sp>
    <dsp:sp modelId="{94F964A6-0264-4BEF-BCE8-70F1FB503239}">
      <dsp:nvSpPr>
        <dsp:cNvPr id="0" name=""/>
        <dsp:cNvSpPr/>
      </dsp:nvSpPr>
      <dsp:spPr>
        <a:xfrm>
          <a:off x="5380002" y="1168383"/>
          <a:ext cx="2199649" cy="139677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9287AC-3B7D-4BE7-9D03-CE798A15EDB7}">
      <dsp:nvSpPr>
        <dsp:cNvPr id="0" name=""/>
        <dsp:cNvSpPr/>
      </dsp:nvSpPr>
      <dsp:spPr>
        <a:xfrm>
          <a:off x="5624408" y="1400568"/>
          <a:ext cx="2199649" cy="139677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2. Single donor plasma</a:t>
          </a:r>
        </a:p>
      </dsp:txBody>
      <dsp:txXfrm>
        <a:off x="5665318" y="1441478"/>
        <a:ext cx="2117829" cy="1314957"/>
      </dsp:txXfrm>
    </dsp:sp>
    <dsp:sp modelId="{894C2CD6-331A-43AE-82B8-9896E653A227}">
      <dsp:nvSpPr>
        <dsp:cNvPr id="0" name=""/>
        <dsp:cNvSpPr/>
      </dsp:nvSpPr>
      <dsp:spPr>
        <a:xfrm>
          <a:off x="8068463" y="1168383"/>
          <a:ext cx="2199649" cy="139677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EC06D1-2B57-44F9-AD9D-C7883E783182}">
      <dsp:nvSpPr>
        <dsp:cNvPr id="0" name=""/>
        <dsp:cNvSpPr/>
      </dsp:nvSpPr>
      <dsp:spPr>
        <a:xfrm>
          <a:off x="8312869" y="1400568"/>
          <a:ext cx="2199649" cy="139677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3. Therapeutic plasmapheresis</a:t>
          </a:r>
        </a:p>
      </dsp:txBody>
      <dsp:txXfrm>
        <a:off x="8353779" y="1441478"/>
        <a:ext cx="2117829" cy="131495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744F74-9F24-4602-A0EB-054B0E6730C2}">
      <dsp:nvSpPr>
        <dsp:cNvPr id="0" name=""/>
        <dsp:cNvSpPr/>
      </dsp:nvSpPr>
      <dsp:spPr>
        <a:xfrm>
          <a:off x="0" y="8664"/>
          <a:ext cx="6900512" cy="13386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 dirty="0"/>
            <a:t>The guidelines and clinical trials on transfusion requirements in critical care (TRICC) also recommend a value of 7 g/dl as the threshold for critically ill patients.</a:t>
          </a:r>
          <a:endParaRPr lang="en-US" sz="1900" b="1" kern="1200" dirty="0"/>
        </a:p>
      </dsp:txBody>
      <dsp:txXfrm>
        <a:off x="65348" y="74012"/>
        <a:ext cx="6769816" cy="1207966"/>
      </dsp:txXfrm>
    </dsp:sp>
    <dsp:sp modelId="{391C66B0-0D78-4FFD-BC07-DF654403A9DD}">
      <dsp:nvSpPr>
        <dsp:cNvPr id="0" name=""/>
        <dsp:cNvSpPr/>
      </dsp:nvSpPr>
      <dsp:spPr>
        <a:xfrm>
          <a:off x="0" y="1402047"/>
          <a:ext cx="6900512" cy="1338662"/>
        </a:xfrm>
        <a:prstGeom prst="roundRect">
          <a:avLst/>
        </a:prstGeom>
        <a:solidFill>
          <a:schemeClr val="accent2">
            <a:hueOff val="635930"/>
            <a:satOff val="-14509"/>
            <a:lumOff val="53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 dirty="0"/>
            <a:t>The guidelines recommend a value of 8 g/dL as the threshold in patients with coronary artery disease </a:t>
          </a:r>
          <a:endParaRPr lang="en-US" sz="1900" b="1" kern="1200" dirty="0"/>
        </a:p>
      </dsp:txBody>
      <dsp:txXfrm>
        <a:off x="65348" y="1467395"/>
        <a:ext cx="6769816" cy="1207966"/>
      </dsp:txXfrm>
    </dsp:sp>
    <dsp:sp modelId="{01913318-3844-415F-9D9F-33A68106DFB3}">
      <dsp:nvSpPr>
        <dsp:cNvPr id="0" name=""/>
        <dsp:cNvSpPr/>
      </dsp:nvSpPr>
      <dsp:spPr>
        <a:xfrm>
          <a:off x="0" y="2795430"/>
          <a:ext cx="6900512" cy="1338662"/>
        </a:xfrm>
        <a:prstGeom prst="roundRect">
          <a:avLst/>
        </a:prstGeom>
        <a:solidFill>
          <a:schemeClr val="accent2">
            <a:hueOff val="1271860"/>
            <a:satOff val="-29019"/>
            <a:lumOff val="107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 dirty="0"/>
            <a:t>Transfusion may also be indicated in patients with active or acute bleeding and patients with symptoms related to anemia (for example, tachycardia, weakness, dyspnea on exertion) and hemoglobin less than 8 g/dL.</a:t>
          </a:r>
          <a:endParaRPr lang="en-US" sz="1900" b="1" kern="1200" dirty="0"/>
        </a:p>
      </dsp:txBody>
      <dsp:txXfrm>
        <a:off x="65348" y="2860778"/>
        <a:ext cx="6769816" cy="1207966"/>
      </dsp:txXfrm>
    </dsp:sp>
    <dsp:sp modelId="{E349E238-A594-413D-A2A2-ABA2023C70E1}">
      <dsp:nvSpPr>
        <dsp:cNvPr id="0" name=""/>
        <dsp:cNvSpPr/>
      </dsp:nvSpPr>
      <dsp:spPr>
        <a:xfrm>
          <a:off x="0" y="4188813"/>
          <a:ext cx="6900512" cy="1338662"/>
        </a:xfrm>
        <a:prstGeom prst="roundRect">
          <a:avLst/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 dirty="0"/>
            <a:t>The ASA Task Force recommends a perioperative transfusion trigger of 6.0–10.0 g/dL, based on potential or actual ongoing bleeding, intravascular volume status, signs of organ ischemia and adequacy of cardiopulmonary reserve</a:t>
          </a:r>
          <a:endParaRPr lang="en-US" sz="1900" b="1" kern="1200" dirty="0"/>
        </a:p>
      </dsp:txBody>
      <dsp:txXfrm>
        <a:off x="65348" y="4254161"/>
        <a:ext cx="6769816" cy="120796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AFD53F-F487-4A36-9656-92C7C4817CB3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FFBFEA-B8A6-416B-B04D-712E6DE467D4}">
      <dsp:nvSpPr>
        <dsp:cNvPr id="0" name=""/>
        <dsp:cNvSpPr/>
      </dsp:nvSpPr>
      <dsp:spPr>
        <a:xfrm>
          <a:off x="0" y="2124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Massive transfusion is defined as</a:t>
          </a:r>
          <a:endParaRPr lang="en-US" sz="2000" kern="1200"/>
        </a:p>
      </dsp:txBody>
      <dsp:txXfrm>
        <a:off x="0" y="2124"/>
        <a:ext cx="10515600" cy="724514"/>
      </dsp:txXfrm>
    </dsp:sp>
    <dsp:sp modelId="{18CB10BD-9D5D-4C3D-B6A1-E4166591DD15}">
      <dsp:nvSpPr>
        <dsp:cNvPr id="0" name=""/>
        <dsp:cNvSpPr/>
      </dsp:nvSpPr>
      <dsp:spPr>
        <a:xfrm>
          <a:off x="0" y="72663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051392-EEFC-4AE1-A7AC-0FC029464CCF}">
      <dsp:nvSpPr>
        <dsp:cNvPr id="0" name=""/>
        <dsp:cNvSpPr/>
      </dsp:nvSpPr>
      <dsp:spPr>
        <a:xfrm>
          <a:off x="0" y="726639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replacement of &gt;1 blood volume in 24 hours, or</a:t>
          </a:r>
          <a:endParaRPr lang="en-US" sz="2000" kern="1200"/>
        </a:p>
      </dsp:txBody>
      <dsp:txXfrm>
        <a:off x="0" y="726639"/>
        <a:ext cx="10515600" cy="724514"/>
      </dsp:txXfrm>
    </dsp:sp>
    <dsp:sp modelId="{2B7FD61E-E9BE-4AF1-AF84-C15AE4E1CCA6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8F933D-DFC0-4B63-81C9-82522DF18189}">
      <dsp:nvSpPr>
        <dsp:cNvPr id="0" name=""/>
        <dsp:cNvSpPr/>
      </dsp:nvSpPr>
      <dsp:spPr>
        <a:xfrm>
          <a:off x="0" y="1451154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&gt;50% of blood volume in 4 hours (adult blood volume is approximately 70 mL/kg), or</a:t>
          </a:r>
          <a:endParaRPr lang="en-US" sz="2000" kern="1200"/>
        </a:p>
      </dsp:txBody>
      <dsp:txXfrm>
        <a:off x="0" y="1451154"/>
        <a:ext cx="10515600" cy="724514"/>
      </dsp:txXfrm>
    </dsp:sp>
    <dsp:sp modelId="{C5D3E6DC-8A17-4040-8EEA-EA56A330963A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FB6081-D1E4-43C0-8257-2A7F193769D7}">
      <dsp:nvSpPr>
        <dsp:cNvPr id="0" name=""/>
        <dsp:cNvSpPr/>
      </dsp:nvSpPr>
      <dsp:spPr>
        <a:xfrm>
          <a:off x="0" y="2175669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&gt; 10 units PRBC in 24 hours or</a:t>
          </a:r>
        </a:p>
      </dsp:txBody>
      <dsp:txXfrm>
        <a:off x="0" y="2175669"/>
        <a:ext cx="10515600" cy="724514"/>
      </dsp:txXfrm>
    </dsp:sp>
    <dsp:sp modelId="{DC34047B-0DB4-48FB-8604-E3F19B4EBA9F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29A0AE-692E-4EF7-B50F-3848BF7E50B7}">
      <dsp:nvSpPr>
        <dsp:cNvPr id="0" name=""/>
        <dsp:cNvSpPr/>
      </dsp:nvSpPr>
      <dsp:spPr>
        <a:xfrm>
          <a:off x="0" y="2900183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&gt; 150 ml/min </a:t>
          </a:r>
          <a:endParaRPr lang="en-US" sz="2000" kern="1200"/>
        </a:p>
      </dsp:txBody>
      <dsp:txXfrm>
        <a:off x="0" y="2900183"/>
        <a:ext cx="10515600" cy="724514"/>
      </dsp:txXfrm>
    </dsp:sp>
    <dsp:sp modelId="{8E845AF9-39D3-4F27-9D09-7F8FD558E1E8}">
      <dsp:nvSpPr>
        <dsp:cNvPr id="0" name=""/>
        <dsp:cNvSpPr/>
      </dsp:nvSpPr>
      <dsp:spPr>
        <a:xfrm>
          <a:off x="0" y="3624698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D317D3-B640-4A29-B940-82B49D77ACA3}">
      <dsp:nvSpPr>
        <dsp:cNvPr id="0" name=""/>
        <dsp:cNvSpPr/>
      </dsp:nvSpPr>
      <dsp:spPr>
        <a:xfrm>
          <a:off x="0" y="3624698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in children:  transfusion of &gt;40 mL/kg (blood volume in children over 1 month old is approximately 80 mL/kg)</a:t>
          </a:r>
          <a:endParaRPr lang="en-US" sz="2000" kern="1200" dirty="0"/>
        </a:p>
      </dsp:txBody>
      <dsp:txXfrm>
        <a:off x="0" y="3624698"/>
        <a:ext cx="10515600" cy="72451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2D7CB4-9F02-4396-BF5C-33007D5DD086}">
      <dsp:nvSpPr>
        <dsp:cNvPr id="0" name=""/>
        <dsp:cNvSpPr/>
      </dsp:nvSpPr>
      <dsp:spPr>
        <a:xfrm>
          <a:off x="0" y="2000"/>
          <a:ext cx="10515600" cy="10138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D7EC4C-A745-4E73-BA31-D3A0C20286F2}">
      <dsp:nvSpPr>
        <dsp:cNvPr id="0" name=""/>
        <dsp:cNvSpPr/>
      </dsp:nvSpPr>
      <dsp:spPr>
        <a:xfrm>
          <a:off x="306701" y="230125"/>
          <a:ext cx="557638" cy="55763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64C45A-4E03-4376-AF8F-096E60A60277}">
      <dsp:nvSpPr>
        <dsp:cNvPr id="0" name=""/>
        <dsp:cNvSpPr/>
      </dsp:nvSpPr>
      <dsp:spPr>
        <a:xfrm>
          <a:off x="1171041" y="2000"/>
          <a:ext cx="9344558" cy="1013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303" tIns="107303" rIns="107303" bIns="10730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/>
            <a:t>It is characterized by respiratory distress secondary to cardiogenic pulmonary edema</a:t>
          </a:r>
          <a:r>
            <a:rPr lang="en-US" sz="1900" b="0" i="0" kern="1200" dirty="0"/>
            <a:t>. </a:t>
          </a:r>
          <a:endParaRPr lang="en-US" sz="1900" kern="1200" dirty="0"/>
        </a:p>
      </dsp:txBody>
      <dsp:txXfrm>
        <a:off x="1171041" y="2000"/>
        <a:ext cx="9344558" cy="1013889"/>
      </dsp:txXfrm>
    </dsp:sp>
    <dsp:sp modelId="{F3527A2D-9EEA-41CE-9452-65F7BDA7F567}">
      <dsp:nvSpPr>
        <dsp:cNvPr id="0" name=""/>
        <dsp:cNvSpPr/>
      </dsp:nvSpPr>
      <dsp:spPr>
        <a:xfrm>
          <a:off x="0" y="1269361"/>
          <a:ext cx="10515600" cy="101388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AE0C97-B1E0-4D65-A523-AB65CE64B396}">
      <dsp:nvSpPr>
        <dsp:cNvPr id="0" name=""/>
        <dsp:cNvSpPr/>
      </dsp:nvSpPr>
      <dsp:spPr>
        <a:xfrm>
          <a:off x="306701" y="1497486"/>
          <a:ext cx="557638" cy="55763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30154B-502E-47B6-AF15-C5F9E1F03BAF}">
      <dsp:nvSpPr>
        <dsp:cNvPr id="0" name=""/>
        <dsp:cNvSpPr/>
      </dsp:nvSpPr>
      <dsp:spPr>
        <a:xfrm>
          <a:off x="1171041" y="1269361"/>
          <a:ext cx="9344558" cy="1013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303" tIns="107303" rIns="107303" bIns="10730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/>
            <a:t>This reaction is most common in patients already in a fluid-overloaded state, such as congestive heart failure or acute renal failure. </a:t>
          </a:r>
          <a:endParaRPr lang="en-US" sz="2000" b="1" kern="1200" dirty="0"/>
        </a:p>
      </dsp:txBody>
      <dsp:txXfrm>
        <a:off x="1171041" y="1269361"/>
        <a:ext cx="9344558" cy="1013889"/>
      </dsp:txXfrm>
    </dsp:sp>
    <dsp:sp modelId="{CE2B36B8-8267-42AA-888F-BDFA6861B503}">
      <dsp:nvSpPr>
        <dsp:cNvPr id="0" name=""/>
        <dsp:cNvSpPr/>
      </dsp:nvSpPr>
      <dsp:spPr>
        <a:xfrm>
          <a:off x="0" y="2536723"/>
          <a:ext cx="10515600" cy="10138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B13DE9-CC26-4019-9277-17FA9EAF751D}">
      <dsp:nvSpPr>
        <dsp:cNvPr id="0" name=""/>
        <dsp:cNvSpPr/>
      </dsp:nvSpPr>
      <dsp:spPr>
        <a:xfrm>
          <a:off x="306701" y="2764848"/>
          <a:ext cx="557638" cy="55763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C6A8E9-7044-4ED2-9D88-B4D938FD78AA}">
      <dsp:nvSpPr>
        <dsp:cNvPr id="0" name=""/>
        <dsp:cNvSpPr/>
      </dsp:nvSpPr>
      <dsp:spPr>
        <a:xfrm>
          <a:off x="1171041" y="2536723"/>
          <a:ext cx="9344558" cy="1013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303" tIns="107303" rIns="107303" bIns="10730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 dirty="0"/>
            <a:t>Diagnosis is based on symptom onset within 6 to 12 hours of receiving a transfusion, clinical evidence of fluid overload, pulmonary edema, elevated brain natriuretic peptide, and response to diuretics.</a:t>
          </a:r>
          <a:endParaRPr lang="en-US" sz="1900" b="1" kern="1200" dirty="0"/>
        </a:p>
      </dsp:txBody>
      <dsp:txXfrm>
        <a:off x="1171041" y="2536723"/>
        <a:ext cx="9344558" cy="1013889"/>
      </dsp:txXfrm>
    </dsp:sp>
    <dsp:sp modelId="{92C1E251-176B-4CE9-8969-82DBDAED2A6A}">
      <dsp:nvSpPr>
        <dsp:cNvPr id="0" name=""/>
        <dsp:cNvSpPr/>
      </dsp:nvSpPr>
      <dsp:spPr>
        <a:xfrm>
          <a:off x="0" y="3804084"/>
          <a:ext cx="10515600" cy="101388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9F5A22-8EDD-44E8-9243-F7BCED19D707}">
      <dsp:nvSpPr>
        <dsp:cNvPr id="0" name=""/>
        <dsp:cNvSpPr/>
      </dsp:nvSpPr>
      <dsp:spPr>
        <a:xfrm>
          <a:off x="306701" y="4032209"/>
          <a:ext cx="557638" cy="55763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44C088-B13D-440B-AB54-1C269463A29C}">
      <dsp:nvSpPr>
        <dsp:cNvPr id="0" name=""/>
        <dsp:cNvSpPr/>
      </dsp:nvSpPr>
      <dsp:spPr>
        <a:xfrm>
          <a:off x="1171041" y="3804084"/>
          <a:ext cx="9344558" cy="1013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303" tIns="107303" rIns="107303" bIns="10730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 dirty="0"/>
            <a:t>Preventive efforts and treatment include limiting the number of transfusions to the lowest amount necessary, transfusing over the slowest possible time, and administering diuretics before or between transfusions.</a:t>
          </a:r>
          <a:endParaRPr lang="en-US" sz="1900" b="1" kern="1200" dirty="0"/>
        </a:p>
      </dsp:txBody>
      <dsp:txXfrm>
        <a:off x="1171041" y="3804084"/>
        <a:ext cx="9344558" cy="101388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B201C0-61E1-48C5-AC9A-075101EEFE36}">
      <dsp:nvSpPr>
        <dsp:cNvPr id="0" name=""/>
        <dsp:cNvSpPr/>
      </dsp:nvSpPr>
      <dsp:spPr>
        <a:xfrm>
          <a:off x="0" y="71043"/>
          <a:ext cx="6818422" cy="118349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E3396C-8B83-4292-A4ED-C2F9BEEDB5A4}">
      <dsp:nvSpPr>
        <dsp:cNvPr id="0" name=""/>
        <dsp:cNvSpPr/>
      </dsp:nvSpPr>
      <dsp:spPr>
        <a:xfrm>
          <a:off x="358008" y="272166"/>
          <a:ext cx="651560" cy="6509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59472B-E03F-478F-9971-8772B080451F}">
      <dsp:nvSpPr>
        <dsp:cNvPr id="0" name=""/>
        <dsp:cNvSpPr/>
      </dsp:nvSpPr>
      <dsp:spPr>
        <a:xfrm>
          <a:off x="1367577" y="5879"/>
          <a:ext cx="5348338" cy="1368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825" tIns="144825" rIns="144825" bIns="14482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/>
            <a:t>This is uncommon, occurring in about 1:12,000 transfusions. Mainly caused by the transfusion of antibodies in the plasma from the donor against HLA or human neutrophil antigens</a:t>
          </a:r>
          <a:r>
            <a:rPr lang="en-US" sz="1500" b="0" i="0" kern="1200" dirty="0"/>
            <a:t>. </a:t>
          </a:r>
          <a:endParaRPr lang="en-US" sz="1500" kern="1200" dirty="0"/>
        </a:p>
      </dsp:txBody>
      <dsp:txXfrm>
        <a:off x="1367577" y="5879"/>
        <a:ext cx="5348338" cy="1368420"/>
      </dsp:txXfrm>
    </dsp:sp>
    <dsp:sp modelId="{AFFE08C1-3C25-42A9-92EC-4BE56213EB28}">
      <dsp:nvSpPr>
        <dsp:cNvPr id="0" name=""/>
        <dsp:cNvSpPr/>
      </dsp:nvSpPr>
      <dsp:spPr>
        <a:xfrm>
          <a:off x="0" y="1716405"/>
          <a:ext cx="6818422" cy="118349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C4BA2B-ED5B-430E-B6E9-07B3B104C358}">
      <dsp:nvSpPr>
        <dsp:cNvPr id="0" name=""/>
        <dsp:cNvSpPr/>
      </dsp:nvSpPr>
      <dsp:spPr>
        <a:xfrm>
          <a:off x="358008" y="1982692"/>
          <a:ext cx="651560" cy="6509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EEC52-574E-4391-9344-49E5ED94D578}">
      <dsp:nvSpPr>
        <dsp:cNvPr id="0" name=""/>
        <dsp:cNvSpPr/>
      </dsp:nvSpPr>
      <dsp:spPr>
        <a:xfrm>
          <a:off x="1367577" y="1716405"/>
          <a:ext cx="5348338" cy="1368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825" tIns="144825" rIns="144825" bIns="14482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/>
            <a:t>Patients will develop symptoms within 2 to 4 hours after receiving a transfusion</a:t>
          </a:r>
          <a:r>
            <a:rPr lang="en-US" sz="1500" b="0" i="0" kern="1200" dirty="0"/>
            <a:t>. </a:t>
          </a:r>
          <a:endParaRPr lang="en-US" sz="1500" kern="1200" dirty="0"/>
        </a:p>
      </dsp:txBody>
      <dsp:txXfrm>
        <a:off x="1367577" y="1716405"/>
        <a:ext cx="5348338" cy="1368420"/>
      </dsp:txXfrm>
    </dsp:sp>
    <dsp:sp modelId="{1B0FFEF3-B83C-4A51-A69C-D6EEB3D12348}">
      <dsp:nvSpPr>
        <dsp:cNvPr id="0" name=""/>
        <dsp:cNvSpPr/>
      </dsp:nvSpPr>
      <dsp:spPr>
        <a:xfrm>
          <a:off x="0" y="3426931"/>
          <a:ext cx="6818422" cy="118349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9B2C3C-8E0D-44DA-BBCC-D34763BA31D6}">
      <dsp:nvSpPr>
        <dsp:cNvPr id="0" name=""/>
        <dsp:cNvSpPr/>
      </dsp:nvSpPr>
      <dsp:spPr>
        <a:xfrm>
          <a:off x="358008" y="3693218"/>
          <a:ext cx="651560" cy="6509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6FA136-11F4-41FD-8E0C-965DF4560513}">
      <dsp:nvSpPr>
        <dsp:cNvPr id="0" name=""/>
        <dsp:cNvSpPr/>
      </dsp:nvSpPr>
      <dsp:spPr>
        <a:xfrm>
          <a:off x="1367577" y="3426931"/>
          <a:ext cx="5348338" cy="1368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825" tIns="144825" rIns="144825" bIns="14482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/>
            <a:t>Patients will develop acute hypoxemic respiratory distress, similar to acute respiratory distress syndrome (ARDS). Patients will have pulmonary edema, normal CVP, without evidence of left heart failure CVP. </a:t>
          </a:r>
          <a:endParaRPr lang="en-US" sz="1600" b="1" kern="1200" dirty="0"/>
        </a:p>
      </dsp:txBody>
      <dsp:txXfrm>
        <a:off x="1367577" y="3426931"/>
        <a:ext cx="5348338" cy="1368420"/>
      </dsp:txXfrm>
    </dsp:sp>
    <dsp:sp modelId="{3E81E2B5-0F5C-4B18-BF30-122E713749CD}">
      <dsp:nvSpPr>
        <dsp:cNvPr id="0" name=""/>
        <dsp:cNvSpPr/>
      </dsp:nvSpPr>
      <dsp:spPr>
        <a:xfrm>
          <a:off x="0" y="5137456"/>
          <a:ext cx="6818422" cy="118349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DE1B83-0373-4934-AE5E-E4D562EC4008}">
      <dsp:nvSpPr>
        <dsp:cNvPr id="0" name=""/>
        <dsp:cNvSpPr/>
      </dsp:nvSpPr>
      <dsp:spPr>
        <a:xfrm>
          <a:off x="358358" y="5403744"/>
          <a:ext cx="651560" cy="65092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C351F6-1F85-467F-9F6C-A730B6D64F68}">
      <dsp:nvSpPr>
        <dsp:cNvPr id="0" name=""/>
        <dsp:cNvSpPr/>
      </dsp:nvSpPr>
      <dsp:spPr>
        <a:xfrm>
          <a:off x="1368277" y="5137456"/>
          <a:ext cx="5236351" cy="1368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825" tIns="144825" rIns="144825" bIns="14482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/>
            <a:t>Diagnosis is made based on a history of recent transfusion, chest x-ray with diffuse patchy infiltrates, and the exclusion of other etiologies. While there is a 10% mortality, the remaining 90% will resolve within 96 hours with supportive care only.</a:t>
          </a:r>
          <a:endParaRPr lang="en-US" sz="1600" b="1" kern="1200" dirty="0"/>
        </a:p>
      </dsp:txBody>
      <dsp:txXfrm>
        <a:off x="1368277" y="5137456"/>
        <a:ext cx="5236351" cy="136842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3D67DA-5F0B-4420-AFB8-C07021E7AB6C}">
      <dsp:nvSpPr>
        <dsp:cNvPr id="0" name=""/>
        <dsp:cNvSpPr/>
      </dsp:nvSpPr>
      <dsp:spPr>
        <a:xfrm>
          <a:off x="0" y="41817"/>
          <a:ext cx="6245265" cy="11655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/>
            <a:t>Platelet concentrates are stored for up to 5 days at temperatures 22 to 24 degrees C. </a:t>
          </a:r>
          <a:endParaRPr lang="en-US" sz="2000" b="1" kern="1200" dirty="0"/>
        </a:p>
      </dsp:txBody>
      <dsp:txXfrm>
        <a:off x="56897" y="98714"/>
        <a:ext cx="6131471" cy="1051745"/>
      </dsp:txXfrm>
    </dsp:sp>
    <dsp:sp modelId="{BBC1B81F-8360-4E51-8724-E0D676444194}">
      <dsp:nvSpPr>
        <dsp:cNvPr id="0" name=""/>
        <dsp:cNvSpPr/>
      </dsp:nvSpPr>
      <dsp:spPr>
        <a:xfrm>
          <a:off x="0" y="1267836"/>
          <a:ext cx="6245265" cy="1165539"/>
        </a:xfrm>
        <a:prstGeom prst="roundRect">
          <a:avLst/>
        </a:prstGeom>
        <a:solidFill>
          <a:schemeClr val="accent2">
            <a:hueOff val="476947"/>
            <a:satOff val="-10882"/>
            <a:lumOff val="40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/>
            <a:t>This temperature is favorable for the growth of bacteria like </a:t>
          </a:r>
          <a:r>
            <a:rPr lang="en-US" sz="2000" b="1" i="1" kern="1200" dirty="0"/>
            <a:t>Staphylococcus aureus</a:t>
          </a:r>
          <a:r>
            <a:rPr lang="en-US" sz="2000" b="1" i="0" kern="1200" dirty="0"/>
            <a:t> and gram-negative bacteria.</a:t>
          </a:r>
          <a:endParaRPr lang="en-US" sz="2000" b="1" kern="1200" dirty="0"/>
        </a:p>
      </dsp:txBody>
      <dsp:txXfrm>
        <a:off x="56897" y="1324733"/>
        <a:ext cx="6131471" cy="1051745"/>
      </dsp:txXfrm>
    </dsp:sp>
    <dsp:sp modelId="{8BAD5736-7BD6-4737-90BE-776C9C7CCD8E}">
      <dsp:nvSpPr>
        <dsp:cNvPr id="0" name=""/>
        <dsp:cNvSpPr/>
      </dsp:nvSpPr>
      <dsp:spPr>
        <a:xfrm>
          <a:off x="0" y="2493855"/>
          <a:ext cx="6245265" cy="1165539"/>
        </a:xfrm>
        <a:prstGeom prst="roundRect">
          <a:avLst/>
        </a:prstGeom>
        <a:solidFill>
          <a:schemeClr val="accent2">
            <a:hueOff val="953895"/>
            <a:satOff val="-21764"/>
            <a:lumOff val="80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 dirty="0"/>
            <a:t>Possible sources of infections can be improper cleansing of the donor phlebotomy site or if a donor has asymptomatic bacteremia. </a:t>
          </a:r>
          <a:endParaRPr lang="en-US" sz="2100" b="1" kern="1200" dirty="0"/>
        </a:p>
      </dsp:txBody>
      <dsp:txXfrm>
        <a:off x="56897" y="2550752"/>
        <a:ext cx="6131471" cy="1051745"/>
      </dsp:txXfrm>
    </dsp:sp>
    <dsp:sp modelId="{35745C20-23A4-448C-BFFB-F41FDC5287C5}">
      <dsp:nvSpPr>
        <dsp:cNvPr id="0" name=""/>
        <dsp:cNvSpPr/>
      </dsp:nvSpPr>
      <dsp:spPr>
        <a:xfrm>
          <a:off x="0" y="3719875"/>
          <a:ext cx="6245265" cy="1165539"/>
        </a:xfrm>
        <a:prstGeom prst="roundRect">
          <a:avLst/>
        </a:prstGeom>
        <a:solidFill>
          <a:schemeClr val="accent2">
            <a:hueOff val="1430842"/>
            <a:satOff val="-32646"/>
            <a:lumOff val="12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 dirty="0"/>
            <a:t>The risk of infection to the patient ranges from 0.14% to 1.41% with platelet transfusion. </a:t>
          </a:r>
          <a:endParaRPr lang="en-US" sz="2100" b="1" kern="1200" dirty="0"/>
        </a:p>
      </dsp:txBody>
      <dsp:txXfrm>
        <a:off x="56897" y="3776772"/>
        <a:ext cx="6131471" cy="1051745"/>
      </dsp:txXfrm>
    </dsp:sp>
    <dsp:sp modelId="{D1BE8123-0E48-437D-B11C-9B452828388E}">
      <dsp:nvSpPr>
        <dsp:cNvPr id="0" name=""/>
        <dsp:cNvSpPr/>
      </dsp:nvSpPr>
      <dsp:spPr>
        <a:xfrm>
          <a:off x="0" y="4945894"/>
          <a:ext cx="6245265" cy="1165539"/>
        </a:xfrm>
        <a:prstGeom prst="roundRect">
          <a:avLst/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 dirty="0"/>
            <a:t>Pathogen reduction technology has been used to minimize infections in plasma and platelets.</a:t>
          </a:r>
          <a:endParaRPr lang="en-US" sz="2100" b="1" kern="1200" dirty="0"/>
        </a:p>
      </dsp:txBody>
      <dsp:txXfrm>
        <a:off x="56897" y="5002791"/>
        <a:ext cx="6131471" cy="10517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AE2E27-048D-4B52-A245-D51707B395F0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D950D7-8E45-4E21-8198-8F57EB63ADAF}">
      <dsp:nvSpPr>
        <dsp:cNvPr id="0" name=""/>
        <dsp:cNvSpPr/>
      </dsp:nvSpPr>
      <dsp:spPr>
        <a:xfrm>
          <a:off x="0" y="0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i="0" kern="1200"/>
            <a:t>Infections: HIV, HBV, HCV, Syphilis, Malaria</a:t>
          </a:r>
          <a:endParaRPr lang="en-US" sz="3000" kern="1200"/>
        </a:p>
      </dsp:txBody>
      <dsp:txXfrm>
        <a:off x="0" y="0"/>
        <a:ext cx="6900512" cy="692017"/>
      </dsp:txXfrm>
    </dsp:sp>
    <dsp:sp modelId="{00A04CA2-C704-4D4B-A119-F171CD2C792A}">
      <dsp:nvSpPr>
        <dsp:cNvPr id="0" name=""/>
        <dsp:cNvSpPr/>
      </dsp:nvSpPr>
      <dsp:spPr>
        <a:xfrm>
          <a:off x="0" y="692017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4AE20A-50DD-4EAF-AEB7-30B3B75FC393}">
      <dsp:nvSpPr>
        <dsp:cNvPr id="0" name=""/>
        <dsp:cNvSpPr/>
      </dsp:nvSpPr>
      <dsp:spPr>
        <a:xfrm>
          <a:off x="0" y="692017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i="0" kern="1200"/>
            <a:t>Blood grouping</a:t>
          </a:r>
          <a:endParaRPr lang="en-US" sz="3000" kern="1200"/>
        </a:p>
      </dsp:txBody>
      <dsp:txXfrm>
        <a:off x="0" y="692017"/>
        <a:ext cx="6900512" cy="692017"/>
      </dsp:txXfrm>
    </dsp:sp>
    <dsp:sp modelId="{054D1FB4-CD87-4790-A253-FFD27028136E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BB11B3-C0EF-4BCE-AAE9-D03D7A9ED163}">
      <dsp:nvSpPr>
        <dsp:cNvPr id="0" name=""/>
        <dsp:cNvSpPr/>
      </dsp:nvSpPr>
      <dsp:spPr>
        <a:xfrm>
          <a:off x="0" y="1384035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Antibody screening</a:t>
          </a:r>
        </a:p>
      </dsp:txBody>
      <dsp:txXfrm>
        <a:off x="0" y="1384035"/>
        <a:ext cx="6900512" cy="692017"/>
      </dsp:txXfrm>
    </dsp:sp>
    <dsp:sp modelId="{3584DE41-261F-4206-9DCE-F62BBC17DFFC}">
      <dsp:nvSpPr>
        <dsp:cNvPr id="0" name=""/>
        <dsp:cNvSpPr/>
      </dsp:nvSpPr>
      <dsp:spPr>
        <a:xfrm>
          <a:off x="0" y="2076052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8527C-9940-4329-A6FF-3FE126134A8C}">
      <dsp:nvSpPr>
        <dsp:cNvPr id="0" name=""/>
        <dsp:cNvSpPr/>
      </dsp:nvSpPr>
      <dsp:spPr>
        <a:xfrm>
          <a:off x="0" y="2076052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Cross matching</a:t>
          </a:r>
        </a:p>
      </dsp:txBody>
      <dsp:txXfrm>
        <a:off x="0" y="2076052"/>
        <a:ext cx="6900512" cy="692017"/>
      </dsp:txXfrm>
    </dsp:sp>
    <dsp:sp modelId="{D63A4A96-0130-4C79-B322-2F519596C712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C6176A-4743-405E-8FE9-9E78CB08D629}">
      <dsp:nvSpPr>
        <dsp:cNvPr id="0" name=""/>
        <dsp:cNvSpPr/>
      </dsp:nvSpPr>
      <dsp:spPr>
        <a:xfrm>
          <a:off x="0" y="2768070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Leukoreduction</a:t>
          </a:r>
        </a:p>
      </dsp:txBody>
      <dsp:txXfrm>
        <a:off x="0" y="2768070"/>
        <a:ext cx="6900512" cy="692017"/>
      </dsp:txXfrm>
    </dsp:sp>
    <dsp:sp modelId="{6D936256-EBF6-464F-BF80-180B27966DD6}">
      <dsp:nvSpPr>
        <dsp:cNvPr id="0" name=""/>
        <dsp:cNvSpPr/>
      </dsp:nvSpPr>
      <dsp:spPr>
        <a:xfrm>
          <a:off x="0" y="3460088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586E46-D89B-48AF-8404-A271CFFDE840}">
      <dsp:nvSpPr>
        <dsp:cNvPr id="0" name=""/>
        <dsp:cNvSpPr/>
      </dsp:nvSpPr>
      <dsp:spPr>
        <a:xfrm>
          <a:off x="0" y="3460088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Irradiation</a:t>
          </a:r>
        </a:p>
      </dsp:txBody>
      <dsp:txXfrm>
        <a:off x="0" y="3460088"/>
        <a:ext cx="6900512" cy="692017"/>
      </dsp:txXfrm>
    </dsp:sp>
    <dsp:sp modelId="{503D107B-E7C6-4126-B22D-52460EC43015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D496B5-0EF0-463F-BC6A-C24B08470A07}">
      <dsp:nvSpPr>
        <dsp:cNvPr id="0" name=""/>
        <dsp:cNvSpPr/>
      </dsp:nvSpPr>
      <dsp:spPr>
        <a:xfrm>
          <a:off x="0" y="4152105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Washed RBC</a:t>
          </a:r>
        </a:p>
      </dsp:txBody>
      <dsp:txXfrm>
        <a:off x="0" y="4152105"/>
        <a:ext cx="6900512" cy="692017"/>
      </dsp:txXfrm>
    </dsp:sp>
    <dsp:sp modelId="{D0566AAB-C37B-4B3A-9A77-87ABB16D8BA2}">
      <dsp:nvSpPr>
        <dsp:cNvPr id="0" name=""/>
        <dsp:cNvSpPr/>
      </dsp:nvSpPr>
      <dsp:spPr>
        <a:xfrm>
          <a:off x="0" y="4844123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6C0D23-9769-40A2-8913-10CFB2B16477}">
      <dsp:nvSpPr>
        <dsp:cNvPr id="0" name=""/>
        <dsp:cNvSpPr/>
      </dsp:nvSpPr>
      <dsp:spPr>
        <a:xfrm>
          <a:off x="0" y="4844123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NAT testing</a:t>
          </a:r>
        </a:p>
      </dsp:txBody>
      <dsp:txXfrm>
        <a:off x="0" y="4844123"/>
        <a:ext cx="6900512" cy="6920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D5A6B2-A7E6-4107-96D4-6A4870D0AA82}">
      <dsp:nvSpPr>
        <dsp:cNvPr id="0" name=""/>
        <dsp:cNvSpPr/>
      </dsp:nvSpPr>
      <dsp:spPr>
        <a:xfrm>
          <a:off x="0" y="262470"/>
          <a:ext cx="6900512" cy="247103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Leucocyte depleted red blood cells concentrate should be prepared by a method known to reduce leucocytes in the final component to less than 5x10</a:t>
          </a:r>
          <a:r>
            <a:rPr lang="en-US" sz="2400" kern="1200" baseline="30000"/>
            <a:t>8</a:t>
          </a:r>
          <a:r>
            <a:rPr lang="en-US" sz="2400" kern="1200"/>
            <a:t> when intended to prevent febrile reactions and to less than 5x10</a:t>
          </a:r>
          <a:r>
            <a:rPr lang="en-US" sz="2400" kern="1200" baseline="30000"/>
            <a:t>6</a:t>
          </a:r>
          <a:r>
            <a:rPr lang="en-US" sz="2400" kern="1200"/>
            <a:t> when it is required to prevent alloimmunization or CMV infection. </a:t>
          </a:r>
        </a:p>
      </dsp:txBody>
      <dsp:txXfrm>
        <a:off x="120626" y="383096"/>
        <a:ext cx="6659260" cy="2229787"/>
      </dsp:txXfrm>
    </dsp:sp>
    <dsp:sp modelId="{89D1746F-3A40-4CFD-A743-6FB3DB7AFA1F}">
      <dsp:nvSpPr>
        <dsp:cNvPr id="0" name=""/>
        <dsp:cNvSpPr/>
      </dsp:nvSpPr>
      <dsp:spPr>
        <a:xfrm>
          <a:off x="0" y="2802630"/>
          <a:ext cx="6900512" cy="2471039"/>
        </a:xfrm>
        <a:prstGeom prst="roundRect">
          <a:avLst/>
        </a:prstGeom>
        <a:solidFill>
          <a:schemeClr val="accent5">
            <a:hueOff val="-21323121"/>
            <a:satOff val="12119"/>
            <a:lumOff val="-1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Irradiated PRBC is 100% leucoreduced and used to prevent Graft Vs Host Disease (GVHD)</a:t>
          </a:r>
        </a:p>
      </dsp:txBody>
      <dsp:txXfrm>
        <a:off x="120626" y="2923256"/>
        <a:ext cx="6659260" cy="22297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B6623-5BB5-4BC0-AEA1-8D4273598FE9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726DD5-26DF-4EC4-B26B-AC0A9D619932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Blood products are transfused through intravenous tubing with filters.</a:t>
          </a:r>
          <a:endParaRPr lang="en-US" sz="2200" kern="1200"/>
        </a:p>
      </dsp:txBody>
      <dsp:txXfrm>
        <a:off x="0" y="0"/>
        <a:ext cx="6900512" cy="1384035"/>
      </dsp:txXfrm>
    </dsp:sp>
    <dsp:sp modelId="{79CF3352-8753-4B45-AADB-6A084CB2B24C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06B55B-0A9D-419B-960F-195CFE6A0B74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The filters, which typically have pore diameters of 170 to 260 microns, are also used to prevent particulate debris from being administered. </a:t>
          </a:r>
          <a:endParaRPr lang="en-US" sz="2200" kern="1200"/>
        </a:p>
      </dsp:txBody>
      <dsp:txXfrm>
        <a:off x="0" y="1384035"/>
        <a:ext cx="6900512" cy="1384035"/>
      </dsp:txXfrm>
    </dsp:sp>
    <dsp:sp modelId="{13735D73-1408-4EA4-9C63-6C69003B3020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9A81E6-2DCF-40CC-876E-803C3CC44B0B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However, the trapped particulate leads to bacterial growth, and the American Association of Blood Banks (AABB) advises against using a filter for more than four hours.</a:t>
          </a:r>
          <a:endParaRPr lang="en-US" sz="2200" kern="1200"/>
        </a:p>
      </dsp:txBody>
      <dsp:txXfrm>
        <a:off x="0" y="2768070"/>
        <a:ext cx="6900512" cy="1384035"/>
      </dsp:txXfrm>
    </dsp:sp>
    <dsp:sp modelId="{4FA2D387-8B37-47FB-A916-768A59A46BF6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10D990-B0ED-48C1-98CE-8030C777B0E2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Ideally, each unit should be transfused with separate blood transfusion set.</a:t>
          </a:r>
        </a:p>
      </dsp:txBody>
      <dsp:txXfrm>
        <a:off x="0" y="4152105"/>
        <a:ext cx="6900512" cy="13840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C8226E-151C-4E73-8D66-9CC07D0AAB48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95D343-C9FC-433C-AB6C-1ADD1A342567}">
      <dsp:nvSpPr>
        <dsp:cNvPr id="0" name=""/>
        <dsp:cNvSpPr/>
      </dsp:nvSpPr>
      <dsp:spPr>
        <a:xfrm>
          <a:off x="0" y="0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There is no evidence that warming blood is beneficial to the patient when infusion is slow.</a:t>
          </a:r>
          <a:endParaRPr lang="en-US" sz="1900" kern="1200"/>
        </a:p>
      </dsp:txBody>
      <dsp:txXfrm>
        <a:off x="0" y="0"/>
        <a:ext cx="6900512" cy="692017"/>
      </dsp:txXfrm>
    </dsp:sp>
    <dsp:sp modelId="{E84FBE2F-8EF6-4DCB-8CAE-59EFBE4621BB}">
      <dsp:nvSpPr>
        <dsp:cNvPr id="0" name=""/>
        <dsp:cNvSpPr/>
      </dsp:nvSpPr>
      <dsp:spPr>
        <a:xfrm>
          <a:off x="0" y="692017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00D513-75D2-44F2-A29D-88607711F19D}">
      <dsp:nvSpPr>
        <dsp:cNvPr id="0" name=""/>
        <dsp:cNvSpPr/>
      </dsp:nvSpPr>
      <dsp:spPr>
        <a:xfrm>
          <a:off x="0" y="692017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At infusion rates greater than 100 ml/minute, cold blood may be a contributing factor in cardiac arrest.</a:t>
          </a:r>
          <a:endParaRPr lang="en-US" sz="1900" kern="1200"/>
        </a:p>
      </dsp:txBody>
      <dsp:txXfrm>
        <a:off x="0" y="692017"/>
        <a:ext cx="6900512" cy="692017"/>
      </dsp:txXfrm>
    </dsp:sp>
    <dsp:sp modelId="{84DF22DD-EE33-46A2-82B9-A9798D50DB65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327F08-B9A5-4B34-98E3-D9155CAD94D6}">
      <dsp:nvSpPr>
        <dsp:cNvPr id="0" name=""/>
        <dsp:cNvSpPr/>
      </dsp:nvSpPr>
      <dsp:spPr>
        <a:xfrm>
          <a:off x="0" y="1384035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K</a:t>
          </a:r>
          <a:r>
            <a:rPr lang="en-US" sz="1900" b="0" i="0" kern="1200"/>
            <a:t>eeping the patient warm is probably more important than warming the infused blood. Warmed blood is most commonly required in:</a:t>
          </a:r>
          <a:endParaRPr lang="en-US" sz="1900" kern="1200"/>
        </a:p>
      </dsp:txBody>
      <dsp:txXfrm>
        <a:off x="0" y="1384035"/>
        <a:ext cx="6900512" cy="692017"/>
      </dsp:txXfrm>
    </dsp:sp>
    <dsp:sp modelId="{04DCDF93-6525-4CB5-87C6-22A25F3156D6}">
      <dsp:nvSpPr>
        <dsp:cNvPr id="0" name=""/>
        <dsp:cNvSpPr/>
      </dsp:nvSpPr>
      <dsp:spPr>
        <a:xfrm>
          <a:off x="0" y="2076052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0E2DC3-CA1C-4A70-B0D6-F464E710DE51}">
      <dsp:nvSpPr>
        <dsp:cNvPr id="0" name=""/>
        <dsp:cNvSpPr/>
      </dsp:nvSpPr>
      <dsp:spPr>
        <a:xfrm>
          <a:off x="0" y="2076052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1. large volume rapid transfusions (In adults: infusion greater than 50 ml/kg/hour, In children: infusion greater than 15 ml/kg/hour)</a:t>
          </a:r>
          <a:endParaRPr lang="en-US" sz="1900" kern="1200"/>
        </a:p>
      </dsp:txBody>
      <dsp:txXfrm>
        <a:off x="0" y="2076052"/>
        <a:ext cx="6900512" cy="692017"/>
      </dsp:txXfrm>
    </dsp:sp>
    <dsp:sp modelId="{A58A6AAE-7319-48D2-98E2-96B984366BE1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F7525B-6795-4F61-8D84-37B993C3A1CB}">
      <dsp:nvSpPr>
        <dsp:cNvPr id="0" name=""/>
        <dsp:cNvSpPr/>
      </dsp:nvSpPr>
      <dsp:spPr>
        <a:xfrm>
          <a:off x="0" y="2768070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2. Exchange transfusion in infants</a:t>
          </a:r>
          <a:endParaRPr lang="en-US" sz="1900" kern="1200"/>
        </a:p>
      </dsp:txBody>
      <dsp:txXfrm>
        <a:off x="0" y="2768070"/>
        <a:ext cx="6900512" cy="692017"/>
      </dsp:txXfrm>
    </dsp:sp>
    <dsp:sp modelId="{862F51DF-8B9A-4629-8C7F-4CEC311A0D6A}">
      <dsp:nvSpPr>
        <dsp:cNvPr id="0" name=""/>
        <dsp:cNvSpPr/>
      </dsp:nvSpPr>
      <dsp:spPr>
        <a:xfrm>
          <a:off x="0" y="3460088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04A9E7-484A-416B-87BD-69311430C403}">
      <dsp:nvSpPr>
        <dsp:cNvPr id="0" name=""/>
        <dsp:cNvSpPr/>
      </dsp:nvSpPr>
      <dsp:spPr>
        <a:xfrm>
          <a:off x="0" y="3460088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3. Patients with clinically significant cold agglutinins.</a:t>
          </a:r>
          <a:endParaRPr lang="en-US" sz="1900" kern="1200"/>
        </a:p>
      </dsp:txBody>
      <dsp:txXfrm>
        <a:off x="0" y="3460088"/>
        <a:ext cx="6900512" cy="692017"/>
      </dsp:txXfrm>
    </dsp:sp>
    <dsp:sp modelId="{A041A393-72B7-470B-A0D0-08AECEEEB805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720BEC-E378-4FB8-807E-DBEE14285AD5}">
      <dsp:nvSpPr>
        <dsp:cNvPr id="0" name=""/>
        <dsp:cNvSpPr/>
      </dsp:nvSpPr>
      <dsp:spPr>
        <a:xfrm>
          <a:off x="0" y="4152105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It is important to note that Blood should only be warmed in a blood warmer.</a:t>
          </a:r>
          <a:endParaRPr lang="en-US" sz="1900" kern="1200"/>
        </a:p>
      </dsp:txBody>
      <dsp:txXfrm>
        <a:off x="0" y="4152105"/>
        <a:ext cx="6900512" cy="692017"/>
      </dsp:txXfrm>
    </dsp:sp>
    <dsp:sp modelId="{9451FF1D-667D-4C3F-A5D1-F0D53AE7F64E}">
      <dsp:nvSpPr>
        <dsp:cNvPr id="0" name=""/>
        <dsp:cNvSpPr/>
      </dsp:nvSpPr>
      <dsp:spPr>
        <a:xfrm>
          <a:off x="0" y="4844123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359E67-8C64-4D08-B6DE-82E7AD9465F2}">
      <dsp:nvSpPr>
        <dsp:cNvPr id="0" name=""/>
        <dsp:cNvSpPr/>
      </dsp:nvSpPr>
      <dsp:spPr>
        <a:xfrm>
          <a:off x="0" y="4844123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>
              <a:solidFill>
                <a:srgbClr val="FF0000"/>
              </a:solidFill>
            </a:rPr>
            <a:t>Blood should never be warmed in a bowl of hot water as this could lead to </a:t>
          </a:r>
          <a:r>
            <a:rPr lang="en-US" sz="1900" b="0" i="0" kern="1200" dirty="0" err="1">
              <a:solidFill>
                <a:srgbClr val="FF0000"/>
              </a:solidFill>
            </a:rPr>
            <a:t>haemolysis</a:t>
          </a:r>
          <a:r>
            <a:rPr lang="en-US" sz="1900" b="0" i="0" kern="1200" dirty="0">
              <a:solidFill>
                <a:srgbClr val="FF0000"/>
              </a:solidFill>
            </a:rPr>
            <a:t> of the red cells which could be life-threatening.</a:t>
          </a:r>
          <a:endParaRPr lang="en-US" sz="1900" kern="1200" dirty="0">
            <a:solidFill>
              <a:srgbClr val="FF0000"/>
            </a:solidFill>
          </a:endParaRPr>
        </a:p>
      </dsp:txBody>
      <dsp:txXfrm>
        <a:off x="0" y="4844123"/>
        <a:ext cx="6900512" cy="69201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25ED6-DD61-4576-98AB-C8087B4AB3E5}">
      <dsp:nvSpPr>
        <dsp:cNvPr id="0" name=""/>
        <dsp:cNvSpPr/>
      </dsp:nvSpPr>
      <dsp:spPr>
        <a:xfrm>
          <a:off x="0" y="5214"/>
          <a:ext cx="7559504" cy="15103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Whole blood and PRBC: ABO and Rh compatible, cross matched</a:t>
          </a:r>
        </a:p>
      </dsp:txBody>
      <dsp:txXfrm>
        <a:off x="73731" y="78945"/>
        <a:ext cx="7412042" cy="1362934"/>
      </dsp:txXfrm>
    </dsp:sp>
    <dsp:sp modelId="{8298548B-3939-43FA-A21C-0F40A04568A6}">
      <dsp:nvSpPr>
        <dsp:cNvPr id="0" name=""/>
        <dsp:cNvSpPr/>
      </dsp:nvSpPr>
      <dsp:spPr>
        <a:xfrm>
          <a:off x="0" y="1593371"/>
          <a:ext cx="7559504" cy="1510396"/>
        </a:xfrm>
        <a:prstGeom prst="roundRect">
          <a:avLst/>
        </a:prstGeom>
        <a:solidFill>
          <a:schemeClr val="accent2">
            <a:hueOff val="635930"/>
            <a:satOff val="-14509"/>
            <a:lumOff val="53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In the absence of ABO type specific blood, group O packed red cells should be transfused. </a:t>
          </a:r>
        </a:p>
      </dsp:txBody>
      <dsp:txXfrm>
        <a:off x="73731" y="1667102"/>
        <a:ext cx="7412042" cy="1362934"/>
      </dsp:txXfrm>
    </dsp:sp>
    <dsp:sp modelId="{63CFB047-113B-4617-9746-62C0642DA3BB}">
      <dsp:nvSpPr>
        <dsp:cNvPr id="0" name=""/>
        <dsp:cNvSpPr/>
      </dsp:nvSpPr>
      <dsp:spPr>
        <a:xfrm>
          <a:off x="0" y="3181528"/>
          <a:ext cx="7559504" cy="1510396"/>
        </a:xfrm>
        <a:prstGeom prst="roundRect">
          <a:avLst/>
        </a:prstGeom>
        <a:solidFill>
          <a:schemeClr val="accent2">
            <a:hueOff val="1271860"/>
            <a:satOff val="-29019"/>
            <a:lumOff val="107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Rh(D) negative recipient should receive Rh(D)negative whole blood or red blood cell components </a:t>
          </a:r>
        </a:p>
      </dsp:txBody>
      <dsp:txXfrm>
        <a:off x="73731" y="3255259"/>
        <a:ext cx="7412042" cy="1362934"/>
      </dsp:txXfrm>
    </dsp:sp>
    <dsp:sp modelId="{381C7E47-B799-4C66-936A-15B8E51C10BE}">
      <dsp:nvSpPr>
        <dsp:cNvPr id="0" name=""/>
        <dsp:cNvSpPr/>
      </dsp:nvSpPr>
      <dsp:spPr>
        <a:xfrm>
          <a:off x="0" y="4769685"/>
          <a:ext cx="7559504" cy="1510396"/>
        </a:xfrm>
        <a:prstGeom prst="roundRect">
          <a:avLst/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Rh(D) positive recipient can receive either Rh(D) positive or negative whole blood or red blood cell components.</a:t>
          </a:r>
        </a:p>
      </dsp:txBody>
      <dsp:txXfrm>
        <a:off x="73731" y="4843416"/>
        <a:ext cx="7412042" cy="13629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646E11-C6DB-49BB-8BA2-246B46D06CC8}">
      <dsp:nvSpPr>
        <dsp:cNvPr id="0" name=""/>
        <dsp:cNvSpPr/>
      </dsp:nvSpPr>
      <dsp:spPr>
        <a:xfrm>
          <a:off x="0" y="0"/>
          <a:ext cx="5652097" cy="10490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Single donor plasma or fresh frozen plasma should be ABO compatible . Rh compatibility is not compulsory. </a:t>
          </a:r>
        </a:p>
      </dsp:txBody>
      <dsp:txXfrm>
        <a:off x="51211" y="51211"/>
        <a:ext cx="5549675" cy="946634"/>
      </dsp:txXfrm>
    </dsp:sp>
    <dsp:sp modelId="{601D7AEB-A40D-483C-A58C-CC7B7B2394EC}">
      <dsp:nvSpPr>
        <dsp:cNvPr id="0" name=""/>
        <dsp:cNvSpPr/>
      </dsp:nvSpPr>
      <dsp:spPr>
        <a:xfrm>
          <a:off x="0" y="1194479"/>
          <a:ext cx="5652097" cy="9509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Cryoprecipitate should not require ABO/ Rh grouping.</a:t>
          </a:r>
        </a:p>
      </dsp:txBody>
      <dsp:txXfrm>
        <a:off x="46424" y="1240903"/>
        <a:ext cx="5559249" cy="858142"/>
      </dsp:txXfrm>
    </dsp:sp>
    <dsp:sp modelId="{DB8BD5F5-6533-44B1-93D8-1179B9A51AA2}">
      <dsp:nvSpPr>
        <dsp:cNvPr id="0" name=""/>
        <dsp:cNvSpPr/>
      </dsp:nvSpPr>
      <dsp:spPr>
        <a:xfrm>
          <a:off x="0" y="2291957"/>
          <a:ext cx="5652097" cy="11588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Platelet concentrate should be ABO and Rh(D) type specific with the recipient blood as far as possible.</a:t>
          </a:r>
        </a:p>
      </dsp:txBody>
      <dsp:txXfrm>
        <a:off x="56571" y="2348528"/>
        <a:ext cx="5538955" cy="1045716"/>
      </dsp:txXfrm>
    </dsp:sp>
    <dsp:sp modelId="{73D7D293-2150-41EF-A62E-2D67468B4287}">
      <dsp:nvSpPr>
        <dsp:cNvPr id="0" name=""/>
        <dsp:cNvSpPr/>
      </dsp:nvSpPr>
      <dsp:spPr>
        <a:xfrm>
          <a:off x="0" y="3628980"/>
          <a:ext cx="5652097" cy="11930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 case of shortage random donor platelets of any ABO/Rh group should be used provided there is no visual red cell contamination of the platelet concentrate. </a:t>
          </a:r>
        </a:p>
      </dsp:txBody>
      <dsp:txXfrm>
        <a:off x="58238" y="3687218"/>
        <a:ext cx="5535621" cy="1076541"/>
      </dsp:txXfrm>
    </dsp:sp>
    <dsp:sp modelId="{8F69F6AF-55B8-407E-A483-D19EDAC93912}">
      <dsp:nvSpPr>
        <dsp:cNvPr id="0" name=""/>
        <dsp:cNvSpPr/>
      </dsp:nvSpPr>
      <dsp:spPr>
        <a:xfrm>
          <a:off x="0" y="4935743"/>
          <a:ext cx="5652097" cy="11996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 case of single donor platelets prepared by apheresis, plasma should be reduced when plasma incompatible concentrate is in use (e.g. use of 'O' group SDP to B patient).</a:t>
          </a:r>
        </a:p>
      </dsp:txBody>
      <dsp:txXfrm>
        <a:off x="58563" y="4994306"/>
        <a:ext cx="5534971" cy="10825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454D9C-AEEE-4759-B830-117A92B0AA0C}">
      <dsp:nvSpPr>
        <dsp:cNvPr id="0" name=""/>
        <dsp:cNvSpPr/>
      </dsp:nvSpPr>
      <dsp:spPr>
        <a:xfrm>
          <a:off x="0" y="617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B73F95-84D8-4B01-BB98-38C81E5DC52F}">
      <dsp:nvSpPr>
        <dsp:cNvPr id="0" name=""/>
        <dsp:cNvSpPr/>
      </dsp:nvSpPr>
      <dsp:spPr>
        <a:xfrm>
          <a:off x="0" y="617"/>
          <a:ext cx="6900512" cy="913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Whole Blood should be stored at 4</a:t>
          </a:r>
          <a:r>
            <a:rPr lang="en-US" sz="2500" kern="1200" baseline="30000"/>
            <a:t>0</a:t>
          </a:r>
          <a:r>
            <a:rPr lang="en-US" sz="2500" kern="1200"/>
            <a:t> C ±2</a:t>
          </a:r>
          <a:r>
            <a:rPr lang="en-US" sz="2500" kern="1200" baseline="30000"/>
            <a:t>0</a:t>
          </a:r>
          <a:r>
            <a:rPr lang="en-US" sz="2500" kern="1200"/>
            <a:t> C in plastic blood bags. </a:t>
          </a:r>
        </a:p>
      </dsp:txBody>
      <dsp:txXfrm>
        <a:off x="0" y="617"/>
        <a:ext cx="6900512" cy="913679"/>
      </dsp:txXfrm>
    </dsp:sp>
    <dsp:sp modelId="{6D2CACFF-F688-427E-B55D-2E1A6D8403FB}">
      <dsp:nvSpPr>
        <dsp:cNvPr id="0" name=""/>
        <dsp:cNvSpPr/>
      </dsp:nvSpPr>
      <dsp:spPr>
        <a:xfrm>
          <a:off x="0" y="914296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5BCB1C-4D1D-44C3-A519-D27654FB233E}">
      <dsp:nvSpPr>
        <dsp:cNvPr id="0" name=""/>
        <dsp:cNvSpPr/>
      </dsp:nvSpPr>
      <dsp:spPr>
        <a:xfrm>
          <a:off x="0" y="914296"/>
          <a:ext cx="6900512" cy="913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Expiry of Whole blood/PRBC collected in:</a:t>
          </a:r>
        </a:p>
      </dsp:txBody>
      <dsp:txXfrm>
        <a:off x="0" y="914296"/>
        <a:ext cx="6900512" cy="913679"/>
      </dsp:txXfrm>
    </dsp:sp>
    <dsp:sp modelId="{79FF05E8-C650-4D88-A90A-93AF59E21F4A}">
      <dsp:nvSpPr>
        <dsp:cNvPr id="0" name=""/>
        <dsp:cNvSpPr/>
      </dsp:nvSpPr>
      <dsp:spPr>
        <a:xfrm>
          <a:off x="0" y="1827976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7D64E9-5DA7-44D2-A1AE-8D7922461013}">
      <dsp:nvSpPr>
        <dsp:cNvPr id="0" name=""/>
        <dsp:cNvSpPr/>
      </dsp:nvSpPr>
      <dsp:spPr>
        <a:xfrm>
          <a:off x="0" y="1827976"/>
          <a:ext cx="6900512" cy="913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A. Citrate-phosphate-dextrose solution (CPD) : 21 days</a:t>
          </a:r>
        </a:p>
      </dsp:txBody>
      <dsp:txXfrm>
        <a:off x="0" y="1827976"/>
        <a:ext cx="6900512" cy="913679"/>
      </dsp:txXfrm>
    </dsp:sp>
    <dsp:sp modelId="{4FC53213-496D-44BB-917A-1C2833FED105}">
      <dsp:nvSpPr>
        <dsp:cNvPr id="0" name=""/>
        <dsp:cNvSpPr/>
      </dsp:nvSpPr>
      <dsp:spPr>
        <a:xfrm>
          <a:off x="0" y="2741656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7621AC-E237-4A16-A391-4909C8392D3E}">
      <dsp:nvSpPr>
        <dsp:cNvPr id="0" name=""/>
        <dsp:cNvSpPr/>
      </dsp:nvSpPr>
      <dsp:spPr>
        <a:xfrm>
          <a:off x="0" y="2741656"/>
          <a:ext cx="6900512" cy="913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B. Citrate-</a:t>
          </a:r>
          <a:r>
            <a:rPr lang="en-US" sz="2500" kern="1200" dirty="0" err="1"/>
            <a:t>phosphatedextrose</a:t>
          </a:r>
          <a:r>
            <a:rPr lang="en-US" sz="2500" kern="1200" dirty="0"/>
            <a:t> with adenine (CPDA-1) :35 days</a:t>
          </a:r>
        </a:p>
      </dsp:txBody>
      <dsp:txXfrm>
        <a:off x="0" y="2741656"/>
        <a:ext cx="6900512" cy="913679"/>
      </dsp:txXfrm>
    </dsp:sp>
    <dsp:sp modelId="{8415DB7E-455B-4AAA-AFA4-114935DB03CA}">
      <dsp:nvSpPr>
        <dsp:cNvPr id="0" name=""/>
        <dsp:cNvSpPr/>
      </dsp:nvSpPr>
      <dsp:spPr>
        <a:xfrm>
          <a:off x="0" y="3655335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3CE7D-E297-4231-B383-EA99EE4F46CF}">
      <dsp:nvSpPr>
        <dsp:cNvPr id="0" name=""/>
        <dsp:cNvSpPr/>
      </dsp:nvSpPr>
      <dsp:spPr>
        <a:xfrm>
          <a:off x="0" y="3655335"/>
          <a:ext cx="6900512" cy="913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C. Heparin solution: 24 hours</a:t>
          </a:r>
        </a:p>
      </dsp:txBody>
      <dsp:txXfrm>
        <a:off x="0" y="3655335"/>
        <a:ext cx="6900512" cy="913679"/>
      </dsp:txXfrm>
    </dsp:sp>
    <dsp:sp modelId="{D05191D3-FD26-4E2A-AB0F-6D12339BC317}">
      <dsp:nvSpPr>
        <dsp:cNvPr id="0" name=""/>
        <dsp:cNvSpPr/>
      </dsp:nvSpPr>
      <dsp:spPr>
        <a:xfrm>
          <a:off x="0" y="456901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1A2B1C-77D7-4833-AF05-071187F1BF7C}">
      <dsp:nvSpPr>
        <dsp:cNvPr id="0" name=""/>
        <dsp:cNvSpPr/>
      </dsp:nvSpPr>
      <dsp:spPr>
        <a:xfrm>
          <a:off x="0" y="4569015"/>
          <a:ext cx="6900512" cy="913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D. Red cells containing additive solutions (SAGM, ADSOL, NUTRICEL): 42 days</a:t>
          </a:r>
        </a:p>
      </dsp:txBody>
      <dsp:txXfrm>
        <a:off x="0" y="4569015"/>
        <a:ext cx="6900512" cy="913679"/>
      </dsp:txXfrm>
    </dsp:sp>
    <dsp:sp modelId="{2B1F9654-8068-4124-97FD-F959759AB527}">
      <dsp:nvSpPr>
        <dsp:cNvPr id="0" name=""/>
        <dsp:cNvSpPr/>
      </dsp:nvSpPr>
      <dsp:spPr>
        <a:xfrm>
          <a:off x="0" y="5482694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EBBF87-1E23-4B74-B11C-B2D4FA9A3598}">
      <dsp:nvSpPr>
        <dsp:cNvPr id="0" name=""/>
        <dsp:cNvSpPr/>
      </dsp:nvSpPr>
      <dsp:spPr>
        <a:xfrm flipV="1">
          <a:off x="0" y="5482694"/>
          <a:ext cx="6900512" cy="52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 rot="10800000">
        <a:off x="0" y="5482694"/>
        <a:ext cx="6900512" cy="528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75919-49C8-4032-B8BA-EEC9670535FA}">
      <dsp:nvSpPr>
        <dsp:cNvPr id="0" name=""/>
        <dsp:cNvSpPr/>
      </dsp:nvSpPr>
      <dsp:spPr>
        <a:xfrm>
          <a:off x="0" y="8165"/>
          <a:ext cx="10515600" cy="11520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i="0" kern="1200"/>
            <a:t>Indications:</a:t>
          </a:r>
          <a:endParaRPr lang="en-US" sz="2900" kern="1200"/>
        </a:p>
      </dsp:txBody>
      <dsp:txXfrm>
        <a:off x="56237" y="64402"/>
        <a:ext cx="10403126" cy="1039555"/>
      </dsp:txXfrm>
    </dsp:sp>
    <dsp:sp modelId="{159CA9CB-9504-4479-A4AE-7AAF0F8E1139}">
      <dsp:nvSpPr>
        <dsp:cNvPr id="0" name=""/>
        <dsp:cNvSpPr/>
      </dsp:nvSpPr>
      <dsp:spPr>
        <a:xfrm>
          <a:off x="0" y="1160195"/>
          <a:ext cx="10515600" cy="795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Massive hemorrhage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b="0" i="0" kern="1200"/>
            <a:t>Neonatal exchange transfusion</a:t>
          </a:r>
          <a:endParaRPr lang="en-US" sz="2300" kern="1200"/>
        </a:p>
      </dsp:txBody>
      <dsp:txXfrm>
        <a:off x="0" y="1160195"/>
        <a:ext cx="10515600" cy="795397"/>
      </dsp:txXfrm>
    </dsp:sp>
    <dsp:sp modelId="{4C4CC494-4581-444E-9DD9-5B910AC18938}">
      <dsp:nvSpPr>
        <dsp:cNvPr id="0" name=""/>
        <dsp:cNvSpPr/>
      </dsp:nvSpPr>
      <dsp:spPr>
        <a:xfrm>
          <a:off x="0" y="1955592"/>
          <a:ext cx="10515600" cy="11520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Blood preferably within 72 hours of collection, but not exceeding 5 days should be used for exchange transfusion</a:t>
          </a:r>
          <a:r>
            <a:rPr lang="en-US" sz="2900" b="0" i="0" kern="1200"/>
            <a:t>.</a:t>
          </a:r>
          <a:endParaRPr lang="en-US" sz="2900" kern="1200"/>
        </a:p>
      </dsp:txBody>
      <dsp:txXfrm>
        <a:off x="56237" y="2011829"/>
        <a:ext cx="10403126" cy="1039555"/>
      </dsp:txXfrm>
    </dsp:sp>
    <dsp:sp modelId="{B3A75A36-9FE8-4E36-85A9-5CE2035F8EAF}">
      <dsp:nvSpPr>
        <dsp:cNvPr id="0" name=""/>
        <dsp:cNvSpPr/>
      </dsp:nvSpPr>
      <dsp:spPr>
        <a:xfrm>
          <a:off x="0" y="3191142"/>
          <a:ext cx="10515600" cy="11520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Whole blood does not contain any viable platelet or labile coagulation factors.</a:t>
          </a:r>
        </a:p>
      </dsp:txBody>
      <dsp:txXfrm>
        <a:off x="56237" y="3247379"/>
        <a:ext cx="10403126" cy="10395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D74B3-9C10-4F3F-B5FE-AB3622683052}" type="datetimeFigureOut">
              <a:rPr lang="en-IN" smtClean="0"/>
              <a:t>12-10-2023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03194-EBA9-4DBF-8874-3BAEA24322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7850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FEA07EF2-EB8F-EF77-2379-3B176DA498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B8159507-9770-6387-C623-22B6743B85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altLang="en-US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276291C0-96A1-3CE1-7145-DE415D3FA3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B4BFA0-7FEE-4F48-AC6B-11DA00045C6B}" type="slidenum">
              <a:rPr kumimoji="0" lang="en-I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I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DC2256F5-AF6B-53F6-BE5B-310C5C6573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44D55E8F-2E38-E4F7-64C1-1CBBB382A3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/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834570CE-18AA-4074-617B-5324805080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70FF85F0-A2C3-44C4-99B1-AE3AC4D1291C}" type="slidenum">
              <a:rPr lang="en-US" altLang="en-US"/>
              <a:pPr/>
              <a:t>10</a:t>
            </a:fld>
            <a:endParaRPr lang="th-TH" altLang="en-US">
              <a:ea typeface="Cordia New" panose="020B0502040204020203" pitchFamily="34" charset="-3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D4ADB-063F-F26F-7E17-B378686FA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009364-FC1D-D7FB-12DE-3C6E54CA8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28DEC-7622-9083-08FC-AC5D2AB9C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A8F7-F988-437C-8391-61417E3FD52B}" type="datetimeFigureOut">
              <a:rPr lang="en-IN" smtClean="0"/>
              <a:t>12-10-2023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5FCCD-9FCD-0B46-7EC3-CFB42EBEC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975BB-102D-D31E-1D27-9BA97E87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FEFE-8CE2-46FE-955E-9246732D0C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4311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74395-34AC-1B41-C597-C9DCA7C3A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455186-5A47-769D-48E5-7AF318FFB3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8B1ED-42FF-D2FD-9F52-E98F4A0B7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A8F7-F988-437C-8391-61417E3FD52B}" type="datetimeFigureOut">
              <a:rPr lang="en-IN" smtClean="0"/>
              <a:t>12-10-2023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2D404-DC1C-E9C9-5399-BA2648F6E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8C31B-ED68-EE22-1349-617287F93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FEFE-8CE2-46FE-955E-9246732D0C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07147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86F34D-0EE9-CAFF-F40C-4EBFAA4D14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27BB84-DEA3-E9CE-5BE7-9AB1A1E613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54B22-BB19-BE16-4580-C91B674C7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A8F7-F988-437C-8391-61417E3FD52B}" type="datetimeFigureOut">
              <a:rPr lang="en-IN" smtClean="0"/>
              <a:t>12-10-2023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AC64C-283B-1827-B7E6-BB42A8E58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760BD-58DE-8E36-973E-B5F2EFE18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FEFE-8CE2-46FE-955E-9246732D0C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6510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EAA12A5-EF82-FF7C-DA27-F7700955D868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41F24FF9-35B8-3785-014B-E1DA96E0567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" name="Freeform 4">
                <a:extLst>
                  <a:ext uri="{FF2B5EF4-FFF2-40B4-BE49-F238E27FC236}">
                    <a16:creationId xmlns:a16="http://schemas.microsoft.com/office/drawing/2014/main" id="{80B32FC0-8809-26D3-CF48-91A3254DF72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7" name="Freeform 5">
                <a:extLst>
                  <a:ext uri="{FF2B5EF4-FFF2-40B4-BE49-F238E27FC236}">
                    <a16:creationId xmlns:a16="http://schemas.microsoft.com/office/drawing/2014/main" id="{9A809CD6-34CE-10FF-FE4B-249F5F5D62E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D32316A8-A053-4A3A-E886-2BF9B8F09F8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D8A515EE-D3D4-8B47-8D9F-C53266F672D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99FE9AD0-387A-73C9-11DF-DED2E7DE5B0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</p:grpSp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1A4C1320-AE79-0DBB-537C-29AFBA0BDDB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C06C20FD-7261-C2A3-B03C-87CACE795D9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</p:grpSp>
      <p:sp>
        <p:nvSpPr>
          <p:cNvPr id="717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6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B8F352B1-D17B-941C-9828-812B3E90F7B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68314D45-E298-5631-F917-BC7D806616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CB9377AD-7B66-80CA-4E69-DE8F14B269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0E21067-0C16-46E2-826E-D7B57FD4FA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6369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10314CC-6505-E306-E987-89B243DD7E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2325525-34A1-EE6B-ABC9-A47ECDFFD52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972EE8-2765-42B2-BEF1-CBE465098C8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02BE0DB7-D32E-9A28-9597-7D7CD896F53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86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83F21A8-A062-371F-146B-D7D9AC1B5E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A40C1EC-337E-4F1E-1798-86E80D9A5DA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16E564-9FE0-4561-BF8D-BA64CF65ED7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C5191E14-C5AA-8CFF-96EB-8ABA107EBFF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86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1A88713-167A-9B1F-E4F9-C2285E9967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BF6026C-2E5E-C2C4-17E2-E4943E23EF9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EB5526-1C29-4B57-87B0-E067220C985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DC244353-1897-0201-5E7F-43E09B74A62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75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DCA90D3-96E6-69E8-A960-CC8DCD0FE1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F90F59C-FB0B-C613-B29B-9A8B589DC67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2105A2-F2FB-4644-BD9C-5508313721A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E24BD647-1577-60B6-9800-26034B6BC60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81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472A52-7D22-125B-90F3-81DB398EC8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0BB1F3-01A5-A74A-765D-A6390BA2E82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D029C4-0700-47CC-B7A9-E42F316B34F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049C1B10-68DE-924B-3ACA-79A964D4480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01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0A48EA5-8BAC-AB89-7C37-BB1B366D39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7A0858-CBDA-6488-540D-BF8FD5B83B5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5B26F0-3417-49E3-B7D2-9D660214C95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71D4D0AD-DF32-630C-5750-ED6C15D8EBA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140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F273694-5E88-3576-019D-46226EABA6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88AC6AF-413C-E46B-E8CA-95FF400901B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E0DE70-33CC-4005-B344-6EABBD7CF96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C6043866-42D2-44C9-1916-FB4D40416E7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2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9D986-C787-EF64-E0B9-78279BF06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51BA2-FB9F-C7DA-218C-7DF04FDBB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82482-63EA-EA9E-3667-69FA0C313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A8F7-F988-437C-8391-61417E3FD52B}" type="datetimeFigureOut">
              <a:rPr lang="en-IN" smtClean="0"/>
              <a:t>12-10-2023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A7DAE-34AA-4845-0B7D-692522392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7CE8B-0013-E315-44EE-734D4CE9E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FEFE-8CE2-46FE-955E-9246732D0C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6259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A98B426-E09E-B728-6CC5-165ABA6B01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F67F4A1-ACEC-D63A-2E30-D6DC5416D9F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E0179F-3648-4A8A-BC77-89D775558E1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B485C06A-C9BB-55CC-6334-5BBF5867842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685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9A9A811-3BD1-664E-B0CE-F1D1408D65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88D69B6-31AA-259E-AD24-C2ABB8B2E42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098482-7D49-4842-8456-76EE0FF8FFE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5F6E6463-9BEC-FFAE-00A2-1D3C35F3967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307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CE16061-DE44-68A1-D7A2-EB929F0AF4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F46C23E-9F0D-D3B0-AF49-DACD3733DB4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4B220C-5695-4F5C-9D26-839519C7028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97C86ACA-B2F0-A810-C340-FA0DA7CDBAE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595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13AFFFA-60D7-D020-001F-C349C9B8AD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C1A25BD-AB89-CBA2-181F-3EF4BCC61F5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23AF00-9D08-4965-8E69-9623B1C2346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0BE952EF-EF8E-C9FA-9DE5-476667B6365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4972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C5E20C5-E1B4-A0C1-D018-BDAED58254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BD70CC5-9A92-C6FA-067B-769680B9AF6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AC36D2-935F-440C-BDC4-044FCD7004E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E59D6C61-5AB4-33F0-42EB-2789F1443F6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071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4417" y="1628778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2417" y="1628778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B61C9A-3D21-7B0C-10A8-EADD9F5BA8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30/11/49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0E7237-8F9D-FF4A-EAD5-3914D201F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MD-3-49</a:t>
            </a:r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1496E-84C6-294C-6B82-FC38E664D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54FAC42E-1B28-4353-ACCE-8E3749F1F8D3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911036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C6C2F-7A9C-57B4-0757-3108AC6FB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AAD89A-5122-BFE4-B75F-B1424D55A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C34F4-97CB-0006-76B0-0A835D14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A8F7-F988-437C-8391-61417E3FD52B}" type="datetimeFigureOut">
              <a:rPr lang="en-IN" smtClean="0"/>
              <a:t>12-10-2023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30031-E661-A2D1-8735-28E3439F1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54799-D993-0954-732C-4DBE4ADB8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FEFE-8CE2-46FE-955E-9246732D0C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1781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68E22-A118-EB29-7F55-55AB19719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D5375-E80F-F7B1-CCB8-476C2901CB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CE849A-7BB0-868D-8E6F-361FBBD19A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548C12-F621-F1BD-98AB-2743FCC4C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A8F7-F988-437C-8391-61417E3FD52B}" type="datetimeFigureOut">
              <a:rPr lang="en-IN" smtClean="0"/>
              <a:t>12-10-2023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1BB0F0-9555-9408-0D79-10916EAB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9A7BA9-8AE0-A3A2-A855-95F967CF9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FEFE-8CE2-46FE-955E-9246732D0C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910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AF542-4D6F-9707-FF46-0BEC4F55B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7C009-3434-7A6A-A3DD-9DD02A8F7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5239C6-E131-424B-FD1A-C7BFA72DE1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19A15C-773A-EC95-301F-1AE9EE4103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3CBCB2-A3CF-3CA1-61C8-3676818566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269903-D7FD-7997-9876-3A589A457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A8F7-F988-437C-8391-61417E3FD52B}" type="datetimeFigureOut">
              <a:rPr lang="en-IN" smtClean="0"/>
              <a:t>12-10-2023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FA2C29-BEC1-19A9-118E-616C374F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40A7BC-ECDE-4197-0C48-36C6B86B5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FEFE-8CE2-46FE-955E-9246732D0C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4181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7E147-4CF3-0819-2053-6D06BF29B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75F392-1359-4CB3-6392-EF1EA5FD2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A8F7-F988-437C-8391-61417E3FD52B}" type="datetimeFigureOut">
              <a:rPr lang="en-IN" smtClean="0"/>
              <a:t>12-10-2023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EACD30-5B37-87FD-42F3-3985D7F92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DC83E8-D8C7-B828-EB48-593210F22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FEFE-8CE2-46FE-955E-9246732D0C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0927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92B273-AC89-5680-DE60-6C9D44693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A8F7-F988-437C-8391-61417E3FD52B}" type="datetimeFigureOut">
              <a:rPr lang="en-IN" smtClean="0"/>
              <a:t>12-10-2023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0B63EB-E247-BB87-470E-207CC42BD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058BB3-D8F7-465A-F7CE-ED399B0A5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FEFE-8CE2-46FE-955E-9246732D0C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821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42E75-8690-F57A-A2CD-81B1E97AB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6A02C-E1FE-AC26-A25B-C4714270D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50CD0E-2386-D1C2-1AB4-C6F8939522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158140-74EF-AA74-4F14-7D5CE1241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A8F7-F988-437C-8391-61417E3FD52B}" type="datetimeFigureOut">
              <a:rPr lang="en-IN" smtClean="0"/>
              <a:t>12-10-2023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BF7DB2-3300-D607-00BF-C522EB8DF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5E9C78-5A20-675B-8AF2-A10EA57B9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FEFE-8CE2-46FE-955E-9246732D0C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8374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DD6DE-1FE9-8F8B-D582-4F956E1E4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0E31C7-6CBA-3D95-523C-186486950B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F95182-0E9A-39E4-248C-D806019833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21F5A5-0BE0-569E-989B-6C2957162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A8F7-F988-437C-8391-61417E3FD52B}" type="datetimeFigureOut">
              <a:rPr lang="en-IN" smtClean="0"/>
              <a:t>12-10-2023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DAEB47-CB36-02B1-F2B5-627C63FEB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9C2440-D112-DE1F-D0A3-A049DE583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FEFE-8CE2-46FE-955E-9246732D0C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1955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F447DC-486F-5CBE-0625-91F880E4B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EFC56-31BC-4AF2-6FAD-EE5509116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755C3-6272-1CAB-8769-80D30EB37E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CA8F7-F988-437C-8391-61417E3FD52B}" type="datetimeFigureOut">
              <a:rPr lang="en-IN" smtClean="0"/>
              <a:t>12-10-2023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B3AAD-A5F7-0DE7-DDC2-9C5D71E9B9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AF099-E367-1C75-80D8-27E56D9B1C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1FEFE-8CE2-46FE-955E-9246732D0C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051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B2D5C7D-4B38-C29B-42D4-2E5B397036C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4E402F31-DE6B-8E1F-D53E-CA22DAE52BA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0E03E8DC-0BB7-4A38-A06B-CF83EA27713E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2052" name="Group 4">
            <a:extLst>
              <a:ext uri="{FF2B5EF4-FFF2-40B4-BE49-F238E27FC236}">
                <a16:creationId xmlns:a16="http://schemas.microsoft.com/office/drawing/2014/main" id="{74C481FB-AA5F-7C74-7312-865CE42382A7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2056" name="Group 5">
              <a:extLst>
                <a:ext uri="{FF2B5EF4-FFF2-40B4-BE49-F238E27FC236}">
                  <a16:creationId xmlns:a16="http://schemas.microsoft.com/office/drawing/2014/main" id="{756117E9-918B-5A90-DDF9-E0C178E36AE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150" name="Freeform 6">
                <a:extLst>
                  <a:ext uri="{FF2B5EF4-FFF2-40B4-BE49-F238E27FC236}">
                    <a16:creationId xmlns:a16="http://schemas.microsoft.com/office/drawing/2014/main" id="{B25223F1-6D30-09DF-3AB3-BBEDEA5B376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6151" name="Freeform 7">
                <a:extLst>
                  <a:ext uri="{FF2B5EF4-FFF2-40B4-BE49-F238E27FC236}">
                    <a16:creationId xmlns:a16="http://schemas.microsoft.com/office/drawing/2014/main" id="{67FD0B4B-94AD-E416-E0C9-2CD81EF3003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6152" name="Freeform 8">
                <a:extLst>
                  <a:ext uri="{FF2B5EF4-FFF2-40B4-BE49-F238E27FC236}">
                    <a16:creationId xmlns:a16="http://schemas.microsoft.com/office/drawing/2014/main" id="{F1DEAF10-07CE-7DA8-8014-FA8B7276118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6153" name="Freeform 9">
                <a:extLst>
                  <a:ext uri="{FF2B5EF4-FFF2-40B4-BE49-F238E27FC236}">
                    <a16:creationId xmlns:a16="http://schemas.microsoft.com/office/drawing/2014/main" id="{06B7E014-CBE8-05BD-DB62-6DE19CCF0CC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6154" name="Freeform 10">
                <a:extLst>
                  <a:ext uri="{FF2B5EF4-FFF2-40B4-BE49-F238E27FC236}">
                    <a16:creationId xmlns:a16="http://schemas.microsoft.com/office/drawing/2014/main" id="{78831008-146C-31EC-FD6C-4BECB50EBFD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</p:grpSp>
        <p:sp>
          <p:nvSpPr>
            <p:cNvPr id="6155" name="Freeform 11">
              <a:extLst>
                <a:ext uri="{FF2B5EF4-FFF2-40B4-BE49-F238E27FC236}">
                  <a16:creationId xmlns:a16="http://schemas.microsoft.com/office/drawing/2014/main" id="{F38A768A-C81F-A5B5-53F2-0649B67244B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6156" name="Freeform 12">
              <a:extLst>
                <a:ext uri="{FF2B5EF4-FFF2-40B4-BE49-F238E27FC236}">
                  <a16:creationId xmlns:a16="http://schemas.microsoft.com/office/drawing/2014/main" id="{24616B47-C98F-F46D-1098-7BF9905D095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</p:grpSp>
      <p:sp>
        <p:nvSpPr>
          <p:cNvPr id="6157" name="Rectangle 13">
            <a:extLst>
              <a:ext uri="{FF2B5EF4-FFF2-40B4-BE49-F238E27FC236}">
                <a16:creationId xmlns:a16="http://schemas.microsoft.com/office/drawing/2014/main" id="{A180B6A6-F2F2-3F62-3D89-724BCE7FAA2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58" name="Rectangle 14">
            <a:extLst>
              <a:ext uri="{FF2B5EF4-FFF2-40B4-BE49-F238E27FC236}">
                <a16:creationId xmlns:a16="http://schemas.microsoft.com/office/drawing/2014/main" id="{2856D2E4-8A99-27D1-B959-5817C13BABA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9" name="Rectangle 15">
            <a:extLst>
              <a:ext uri="{FF2B5EF4-FFF2-40B4-BE49-F238E27FC236}">
                <a16:creationId xmlns:a16="http://schemas.microsoft.com/office/drawing/2014/main" id="{4D807021-1115-93E6-221A-C97D7699DB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321170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1CC986-F802-B780-E751-BEE946DE0D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/>
          </a:bodyPr>
          <a:lstStyle/>
          <a:p>
            <a:r>
              <a:rPr lang="en-US">
                <a:latin typeface="Amasis MT Pro Black" panose="02040A04050005020304" pitchFamily="18" charset="0"/>
              </a:rPr>
              <a:t>Blood Transfusion</a:t>
            </a:r>
            <a:endParaRPr lang="en-IN">
              <a:latin typeface="Amasis MT Pro Black" panose="02040A040500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FE7675-63BD-C96B-3EBC-5F1ECF4415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>
            <a:normAutofit/>
          </a:bodyPr>
          <a:lstStyle/>
          <a:p>
            <a:r>
              <a:rPr lang="en-US"/>
              <a:t>Dr. Ravi Prakash</a:t>
            </a:r>
          </a:p>
          <a:p>
            <a:r>
              <a:rPr lang="en-US"/>
              <a:t>MD, DNB, FICM, MNAMS, IDRA</a:t>
            </a:r>
          </a:p>
          <a:p>
            <a:r>
              <a:rPr lang="en-US"/>
              <a:t>Associate Professor</a:t>
            </a:r>
          </a:p>
          <a:p>
            <a:r>
              <a:rPr lang="en-US"/>
              <a:t>KGMU, Lucknow, U.P.</a:t>
            </a:r>
            <a:endParaRPr lang="en-IN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6" descr="Man to sue hospital over blood transfusion, says it's against his faith -  Forum - The Nation Newspaper Community">
            <a:extLst>
              <a:ext uri="{FF2B5EF4-FFF2-40B4-BE49-F238E27FC236}">
                <a16:creationId xmlns:a16="http://schemas.microsoft.com/office/drawing/2014/main" id="{0B05DB69-B1D5-164C-85E5-A6D0D0C1CE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" b="-1"/>
          <a:stretch/>
        </p:blipFill>
        <p:spPr bwMode="auto"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413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>
            <a:extLst>
              <a:ext uri="{FF2B5EF4-FFF2-40B4-BE49-F238E27FC236}">
                <a16:creationId xmlns:a16="http://schemas.microsoft.com/office/drawing/2014/main" id="{99612A86-1427-7D3A-D801-8887FA17B2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6482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fld id="{0C24AEF7-8F77-4A1B-B22E-D7222CE65868}" type="slidenum">
              <a:rPr lang="en-US" altLang="en-US">
                <a:latin typeface="Arial" panose="020B0604020202020204" pitchFamily="34" charset="0"/>
              </a:rPr>
              <a:pPr algn="ctr"/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3251" name="Rectangle 4">
            <a:extLst>
              <a:ext uri="{FF2B5EF4-FFF2-40B4-BE49-F238E27FC236}">
                <a16:creationId xmlns:a16="http://schemas.microsoft.com/office/drawing/2014/main" id="{E1021BD0-FAD8-1F64-EED6-79BD59A1B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1988" y="1376363"/>
            <a:ext cx="9378742" cy="4800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400" b="1" dirty="0">
                <a:latin typeface="Trebuchet MS" pitchFamily="34" charset="0"/>
              </a:rPr>
              <a:t>Blood/ 		     Start infusion         Complete infusion</a:t>
            </a:r>
          </a:p>
          <a:p>
            <a:pPr>
              <a:defRPr/>
            </a:pPr>
            <a:r>
              <a:rPr lang="en-US" sz="2400" b="1" dirty="0">
                <a:latin typeface="Trebuchet MS" pitchFamily="34" charset="0"/>
              </a:rPr>
              <a:t>blood product	</a:t>
            </a:r>
          </a:p>
          <a:p>
            <a:pPr>
              <a:defRPr/>
            </a:pPr>
            <a:endParaRPr lang="en-US" sz="2400" b="1" dirty="0">
              <a:solidFill>
                <a:srgbClr val="C00000"/>
              </a:solidFill>
              <a:latin typeface="Trebuchet MS" pitchFamily="34" charset="0"/>
            </a:endParaRPr>
          </a:p>
          <a:p>
            <a:pPr>
              <a:defRPr/>
            </a:pPr>
            <a:r>
              <a:rPr lang="en-US" sz="2400" b="1" dirty="0">
                <a:solidFill>
                  <a:srgbClr val="C00000"/>
                </a:solidFill>
                <a:latin typeface="Trebuchet MS" pitchFamily="34" charset="0"/>
              </a:rPr>
              <a:t>Whole blood/       within 30 min. of         within 4 hour</a:t>
            </a:r>
          </a:p>
          <a:p>
            <a:pPr>
              <a:defRPr/>
            </a:pPr>
            <a:r>
              <a:rPr lang="en-US" sz="2400" b="1" dirty="0">
                <a:solidFill>
                  <a:srgbClr val="C00000"/>
                </a:solidFill>
                <a:latin typeface="Trebuchet MS" pitchFamily="34" charset="0"/>
              </a:rPr>
              <a:t>red cells	           removing pack           (less in high            </a:t>
            </a:r>
          </a:p>
          <a:p>
            <a:pPr>
              <a:defRPr/>
            </a:pPr>
            <a:r>
              <a:rPr lang="en-US" sz="2400" b="1" dirty="0">
                <a:solidFill>
                  <a:srgbClr val="C00000"/>
                </a:solidFill>
                <a:latin typeface="Trebuchet MS" pitchFamily="34" charset="0"/>
              </a:rPr>
              <a:t>                               from                         ambient temperature)</a:t>
            </a:r>
          </a:p>
          <a:p>
            <a:pPr>
              <a:defRPr/>
            </a:pPr>
            <a:r>
              <a:rPr lang="en-US" sz="2400" b="1" dirty="0">
                <a:solidFill>
                  <a:srgbClr val="C00000"/>
                </a:solidFill>
                <a:latin typeface="Trebuchet MS" pitchFamily="34" charset="0"/>
              </a:rPr>
              <a:t>		           refrigerator</a:t>
            </a:r>
          </a:p>
          <a:p>
            <a:pPr>
              <a:defRPr/>
            </a:pPr>
            <a:endParaRPr lang="en-US" sz="2400" b="1" dirty="0">
              <a:solidFill>
                <a:srgbClr val="C00000"/>
              </a:solidFill>
              <a:latin typeface="Trebuchet MS" pitchFamily="34" charset="0"/>
            </a:endParaRPr>
          </a:p>
          <a:p>
            <a:pPr>
              <a:defRPr/>
            </a:pPr>
            <a:r>
              <a:rPr lang="en-US" sz="2400" b="1" dirty="0">
                <a:solidFill>
                  <a:srgbClr val="C00000"/>
                </a:solidFill>
                <a:latin typeface="Trebuchet MS" pitchFamily="34" charset="0"/>
              </a:rPr>
              <a:t>Platelet 	           immediately	within 20 min</a:t>
            </a:r>
          </a:p>
          <a:p>
            <a:pPr>
              <a:defRPr/>
            </a:pPr>
            <a:r>
              <a:rPr lang="en-US" sz="2400" b="1" dirty="0">
                <a:solidFill>
                  <a:srgbClr val="C00000"/>
                </a:solidFill>
                <a:latin typeface="Trebuchet MS" pitchFamily="34" charset="0"/>
              </a:rPr>
              <a:t>concentrates                           </a:t>
            </a:r>
          </a:p>
          <a:p>
            <a:pPr>
              <a:defRPr/>
            </a:pPr>
            <a:endParaRPr lang="en-US" b="1" dirty="0">
              <a:solidFill>
                <a:srgbClr val="C00000"/>
              </a:solidFill>
              <a:latin typeface="Trebuchet MS" pitchFamily="34" charset="0"/>
            </a:endParaRPr>
          </a:p>
          <a:p>
            <a:pPr>
              <a:defRPr/>
            </a:pPr>
            <a:r>
              <a:rPr lang="en-US" sz="2400" b="1" dirty="0">
                <a:solidFill>
                  <a:srgbClr val="C00000"/>
                </a:solidFill>
                <a:latin typeface="Trebuchet MS" pitchFamily="34" charset="0"/>
              </a:rPr>
              <a:t>FFP		           within 30 min        within 20 min</a:t>
            </a:r>
          </a:p>
          <a:p>
            <a:pPr>
              <a:defRPr/>
            </a:pPr>
            <a:endParaRPr lang="en-US" sz="24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55300" name="Rectangle 5">
            <a:extLst>
              <a:ext uri="{FF2B5EF4-FFF2-40B4-BE49-F238E27FC236}">
                <a16:creationId xmlns:a16="http://schemas.microsoft.com/office/drawing/2014/main" id="{90E6CCD8-F887-7485-2DBE-BE20BFBB8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15888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>
                <a:solidFill>
                  <a:srgbClr val="800080"/>
                </a:solidFill>
                <a:latin typeface="Trebuchet MS" pitchFamily="34" charset="0"/>
              </a:rPr>
              <a:t>Time Limits for Infusion</a:t>
            </a:r>
          </a:p>
        </p:txBody>
      </p:sp>
      <p:sp>
        <p:nvSpPr>
          <p:cNvPr id="29701" name="Line 6">
            <a:extLst>
              <a:ext uri="{FF2B5EF4-FFF2-40B4-BE49-F238E27FC236}">
                <a16:creationId xmlns:a16="http://schemas.microsoft.com/office/drawing/2014/main" id="{74502B7F-6FC9-7BF6-ED25-512A7C061628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9963" y="1524000"/>
            <a:ext cx="0" cy="403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9702" name="Line 6">
            <a:extLst>
              <a:ext uri="{FF2B5EF4-FFF2-40B4-BE49-F238E27FC236}">
                <a16:creationId xmlns:a16="http://schemas.microsoft.com/office/drawing/2014/main" id="{747ABE3E-3318-BABA-8224-6F20F3E377B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6713" y="1524000"/>
            <a:ext cx="0" cy="403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89" y="-2"/>
            <a:ext cx="3468234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2381E97-5B98-4D9A-4943-1B515BF0B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Compatibility testing</a:t>
            </a:r>
            <a:endParaRPr lang="en-IN" sz="48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386BD9F-4754-9BC0-84A5-B9894D4FA35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794296" y="288758"/>
          <a:ext cx="7559504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9027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Slide Background Fill">
            <a:extLst>
              <a:ext uri="{FF2B5EF4-FFF2-40B4-BE49-F238E27FC236}">
                <a16:creationId xmlns:a16="http://schemas.microsoft.com/office/drawing/2014/main" id="{44D65982-4F00-4330-8DAA-DE6A9E4D6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olor Cover">
            <a:extLst>
              <a:ext uri="{FF2B5EF4-FFF2-40B4-BE49-F238E27FC236}">
                <a16:creationId xmlns:a16="http://schemas.microsoft.com/office/drawing/2014/main" id="{56AD21CA-472C-4EA1-A897-F639017AF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9A5F49-8CEE-44D2-A717-96965326A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20" name="Color">
              <a:extLst>
                <a:ext uri="{FF2B5EF4-FFF2-40B4-BE49-F238E27FC236}">
                  <a16:creationId xmlns:a16="http://schemas.microsoft.com/office/drawing/2014/main" id="{A4758941-095E-4760-9F3E-0E9F079AA2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Color">
              <a:extLst>
                <a:ext uri="{FF2B5EF4-FFF2-40B4-BE49-F238E27FC236}">
                  <a16:creationId xmlns:a16="http://schemas.microsoft.com/office/drawing/2014/main" id="{9BA7B350-F1EB-47CD-8531-349F4BD68B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9B7E8FC-1B21-E593-209E-0A31C7F97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Compatibility testing</a:t>
            </a:r>
            <a:endParaRPr lang="en-IN" sz="4800">
              <a:solidFill>
                <a:schemeClr val="bg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05FE506-AB9A-470B-89C8-00826996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5300" y="252484"/>
            <a:ext cx="6244113" cy="6244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4" name="Content Placeholder 2">
            <a:extLst>
              <a:ext uri="{FF2B5EF4-FFF2-40B4-BE49-F238E27FC236}">
                <a16:creationId xmlns:a16="http://schemas.microsoft.com/office/drawing/2014/main" id="{60A2ED5D-84BA-AFE5-8A4A-BA4675000A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5115497"/>
              </p:ext>
            </p:extLst>
          </p:nvPr>
        </p:nvGraphicFramePr>
        <p:xfrm>
          <a:off x="5001584" y="361188"/>
          <a:ext cx="5652097" cy="6135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4395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FF42F8-C004-7F7D-5C8C-A07E2D1C9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Whole Blood</a:t>
            </a:r>
            <a:endParaRPr lang="en-IN" sz="54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2C3BD61-A230-3189-AAEF-1C1D811EDC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4725226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7277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5EE07-7A7F-138E-9104-F53F6F9E1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Whole blood</a:t>
            </a:r>
            <a:endParaRPr lang="en-IN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67CA85A-772B-531F-31FD-D70E23BA694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3177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4263BA-0CA0-79DD-7E83-015E05A00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Packed RBC</a:t>
            </a:r>
            <a:endParaRPr lang="en-IN" sz="5400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0EBE23E-6FFA-CA6F-752E-BD29CD94A8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500932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813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1ED3D6-2625-C10F-459D-91A518B60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/>
              <a:t>PRBC</a:t>
            </a:r>
            <a:endParaRPr lang="en-IN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3770A-A380-CD88-5D00-1FE1C510E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IN" b="0" dirty="0">
                <a:effectLst/>
              </a:rPr>
              <a:t>One unit PRBC increases haematocrit by 3% and Hb by 1 g/dL.</a:t>
            </a:r>
          </a:p>
          <a:p>
            <a:r>
              <a:rPr lang="en-US" b="0" i="0" dirty="0">
                <a:effectLst/>
              </a:rPr>
              <a:t>Unless the patient is actively bleeding, it is recommended to transfuse 1 unit of packed red cells at a time, follow up by checking post-transfusion hemoglobin.</a:t>
            </a:r>
            <a:endParaRPr lang="en-IN" b="0" dirty="0">
              <a:effectLst/>
            </a:endParaRPr>
          </a:p>
          <a:p>
            <a:r>
              <a:rPr lang="en-IN" b="0" dirty="0">
                <a:effectLst/>
              </a:rPr>
              <a:t>Storage changes like 2,3 diphosphoglycerate (DPG) depletion, pro-inflammation, poor deformability and change in nitric oxide physiology may alter effectiveness of transfusion.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50866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0CA1A5-2E93-F405-DABD-C579CD473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Platelet concentrate</a:t>
            </a:r>
            <a:endParaRPr lang="en-IN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C11F7-1D62-5816-DB6C-B4C8D61C5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 Random Donor Platelets (RDP)</a:t>
            </a:r>
          </a:p>
          <a:p>
            <a:pPr marL="0" indent="0">
              <a:buNone/>
            </a:pPr>
            <a:r>
              <a:rPr lang="en-US" dirty="0"/>
              <a:t>2. Single Donor Platelet (SDP)</a:t>
            </a:r>
          </a:p>
          <a:p>
            <a:r>
              <a:rPr lang="en-US" dirty="0"/>
              <a:t>RDP is prepared by centrifugation of a single unit of whole blood collected while SDP is collected by apheresis of donor blood.</a:t>
            </a:r>
          </a:p>
          <a:p>
            <a:r>
              <a:rPr lang="en-US" dirty="0"/>
              <a:t>Platelet concentrate should be separated from whole blood within 8 hours of collection by centrifugation at 22</a:t>
            </a:r>
            <a:r>
              <a:rPr lang="en-US" baseline="30000" dirty="0"/>
              <a:t>0</a:t>
            </a:r>
            <a:r>
              <a:rPr lang="en-US" dirty="0"/>
              <a:t> C using either platelet rich plasma (PRP) or buffy coat (BC) method</a:t>
            </a:r>
          </a:p>
          <a:p>
            <a:r>
              <a:rPr lang="en-US" dirty="0"/>
              <a:t>Platelets is suspended in approximately 50 ml of plasma and stored at 22</a:t>
            </a:r>
            <a:r>
              <a:rPr lang="en-US" baseline="30000" dirty="0"/>
              <a:t>0</a:t>
            </a:r>
            <a:r>
              <a:rPr lang="en-US" dirty="0"/>
              <a:t> C ± 2</a:t>
            </a:r>
            <a:r>
              <a:rPr lang="en-US" baseline="30000" dirty="0"/>
              <a:t>0</a:t>
            </a:r>
            <a:r>
              <a:rPr lang="en-US" dirty="0"/>
              <a:t> C .</a:t>
            </a:r>
            <a:endParaRPr lang="en-IN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19802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A136E0-CC05-3C9D-F4A3-00B687675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Platelet concentrate</a:t>
            </a:r>
            <a:endParaRPr lang="en-IN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5DDDD-1D62-6127-C90E-291560967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000" b="0" i="0">
                <a:effectLst/>
              </a:rPr>
              <a:t>To prevent spontaneous bleeding - transfuse at less than 10,000 cells/microliter; some recommend less than 5,000 cells/</a:t>
            </a:r>
            <a:r>
              <a:rPr lang="en-US" sz="2000"/>
              <a:t>microliter</a:t>
            </a:r>
          </a:p>
          <a:p>
            <a:r>
              <a:rPr lang="en-US" sz="2000"/>
              <a:t>It is generally accepted that a count of 50,000/uL is sufficient for most invasive procedures including most surgeries. Platelet counts of &gt;100,000/uL are recommended for ophthalmic and neurosurgery. </a:t>
            </a:r>
          </a:p>
          <a:p>
            <a:pPr marL="0" indent="0">
              <a:buNone/>
            </a:pPr>
            <a:endParaRPr lang="en-US" sz="2000" b="0" i="0">
              <a:effectLst/>
            </a:endParaRPr>
          </a:p>
          <a:p>
            <a:r>
              <a:rPr lang="en-IN" sz="2000" b="1" i="0">
                <a:effectLst/>
              </a:rPr>
              <a:t>Platelet transfusion Threshold in Bleeding Patients</a:t>
            </a:r>
            <a:endParaRPr lang="en-IN" sz="2000" b="0" i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2000" b="0" i="0">
                <a:effectLst/>
              </a:rPr>
              <a:t>&lt;50,000 cells/microliter in severe bleeding, including disseminated intravascular coagulation (DIC)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000" b="0" i="0">
                <a:effectLst/>
              </a:rPr>
              <a:t>&lt;30,000 cells/microliter when bleeding, not life-threatening, or considered not severe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000" b="0" i="0">
                <a:effectLst/>
              </a:rPr>
              <a:t>&lt;100,000 cells/microliter for bleeding in multiple trauma patients or patients with intracranial bleeding</a:t>
            </a:r>
          </a:p>
          <a:p>
            <a:endParaRPr lang="en-IN" sz="2000"/>
          </a:p>
        </p:txBody>
      </p:sp>
    </p:spTree>
    <p:extLst>
      <p:ext uri="{BB962C8B-B14F-4D97-AF65-F5344CB8AC3E}">
        <p14:creationId xmlns:p14="http://schemas.microsoft.com/office/powerpoint/2010/main" val="2154748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B10A66-AB58-4B47-C098-7C8E53800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Platelet concentrate</a:t>
            </a:r>
            <a:endParaRPr lang="en-IN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C28E6-6979-8472-CF31-97C8E069C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 dirty="0"/>
              <a:t>Group specific transfusion is recommended</a:t>
            </a:r>
          </a:p>
          <a:p>
            <a:r>
              <a:rPr lang="en-US" sz="2200" dirty="0"/>
              <a:t>Indication:</a:t>
            </a:r>
          </a:p>
          <a:p>
            <a:r>
              <a:rPr lang="en-US" sz="2200" dirty="0"/>
              <a:t>1. Thrombocytopenia</a:t>
            </a:r>
          </a:p>
          <a:p>
            <a:r>
              <a:rPr lang="en-US" sz="2200" dirty="0"/>
              <a:t>2. Massive transfusion protocol</a:t>
            </a:r>
          </a:p>
          <a:p>
            <a:r>
              <a:rPr lang="en-US" sz="2200" dirty="0"/>
              <a:t>TTP and HIT are considered relative contraindication to platelet transfusion.</a:t>
            </a:r>
          </a:p>
          <a:p>
            <a:endParaRPr lang="en-US" sz="2200" dirty="0"/>
          </a:p>
          <a:p>
            <a:r>
              <a:rPr lang="en-US" sz="2200" dirty="0"/>
              <a:t>10 ml/kg of RDP increases platelet count by approx. 5000/µL</a:t>
            </a:r>
          </a:p>
          <a:p>
            <a:r>
              <a:rPr lang="en-US" sz="2200" dirty="0"/>
              <a:t>10 ml/kg of SDP increases platelet count by approx. 25000-30000/µL</a:t>
            </a:r>
          </a:p>
          <a:p>
            <a:r>
              <a:rPr lang="en-US" sz="2200" dirty="0"/>
              <a:t>Dose is 10-15 ml/kg</a:t>
            </a:r>
          </a:p>
        </p:txBody>
      </p:sp>
    </p:spTree>
    <p:extLst>
      <p:ext uri="{BB962C8B-B14F-4D97-AF65-F5344CB8AC3E}">
        <p14:creationId xmlns:p14="http://schemas.microsoft.com/office/powerpoint/2010/main" val="2184538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7A718-A311-30C0-A95D-2001F185C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Introduction</a:t>
            </a:r>
            <a:endParaRPr lang="en-IN" sz="54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6E4B6-1AC3-5855-26A1-3F0F14D25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/>
          </a:bodyPr>
          <a:lstStyle/>
          <a:p>
            <a:r>
              <a:rPr lang="en-US" b="0" i="0" dirty="0">
                <a:effectLst/>
              </a:rPr>
              <a:t>About 85 million units are transfused worldwide annually.</a:t>
            </a:r>
          </a:p>
          <a:p>
            <a:r>
              <a:rPr lang="en-US" b="0" i="0" dirty="0">
                <a:effectLst/>
              </a:rPr>
              <a:t>Blood is typically stored in components. </a:t>
            </a:r>
          </a:p>
          <a:p>
            <a:r>
              <a:rPr lang="en-US" dirty="0"/>
              <a:t>Earlier </a:t>
            </a:r>
            <a:r>
              <a:rPr lang="en-US" b="0" i="0" dirty="0">
                <a:effectLst/>
              </a:rPr>
              <a:t>Fresh whole blood has been thought </a:t>
            </a:r>
            <a:r>
              <a:rPr lang="en-US" dirty="0"/>
              <a:t>was</a:t>
            </a:r>
            <a:r>
              <a:rPr lang="en-US" b="0" i="0" dirty="0">
                <a:effectLst/>
              </a:rPr>
              <a:t> standard for transfusion.</a:t>
            </a:r>
            <a:endParaRPr lang="en-US" dirty="0"/>
          </a:p>
          <a:p>
            <a:r>
              <a:rPr lang="en-US" dirty="0"/>
              <a:t>H</a:t>
            </a:r>
            <a:r>
              <a:rPr lang="en-US" b="0" i="0" dirty="0">
                <a:effectLst/>
              </a:rPr>
              <a:t>owever, medical advancement has allowed the efficient use of the different components, such as packed red blood cells (PRBCs), individual factor concentrates, fresh frozen plasma (FFP), platelet concentrates, and cryoprecipitate. 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33224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EB966B-F9F9-537D-AE68-63ED9158C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Platelet concentrate</a:t>
            </a:r>
            <a:endParaRPr lang="en-IN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F46B2-A25C-0C15-4B3A-DCEFE7688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dirty="0"/>
              <a:t>Shelf life is 5 days </a:t>
            </a:r>
          </a:p>
          <a:p>
            <a:r>
              <a:rPr lang="en-US" b="0" dirty="0">
                <a:effectLst/>
              </a:rPr>
              <a:t>In-line filter of 170-260 </a:t>
            </a:r>
            <a:r>
              <a:rPr lang="en-US" b="0" dirty="0" err="1">
                <a:effectLst/>
              </a:rPr>
              <a:t>μm</a:t>
            </a:r>
            <a:r>
              <a:rPr lang="en-US" b="0" dirty="0">
                <a:effectLst/>
              </a:rPr>
              <a:t> is used for transfusion. </a:t>
            </a:r>
          </a:p>
          <a:p>
            <a:r>
              <a:rPr lang="en-US" b="0" dirty="0">
                <a:effectLst/>
              </a:rPr>
              <a:t>It should be stored at room temperature</a:t>
            </a:r>
          </a:p>
          <a:p>
            <a:r>
              <a:rPr lang="en-US" b="0" dirty="0">
                <a:effectLst/>
              </a:rPr>
              <a:t>Chance of bacterial contamination is high due to room temperature storage and they are WBC depleted.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2462150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EAC559-1899-1972-7E1E-CFF8B9CEB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Fresh Frozen Plasma</a:t>
            </a:r>
            <a:endParaRPr lang="en-IN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2A8BA-6729-BBA7-EC73-91880A1E6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 b="0">
                <a:effectLst/>
              </a:rPr>
              <a:t>Fresh Frozen Plasma (FFP) One unit=250 mL </a:t>
            </a:r>
          </a:p>
          <a:p>
            <a:r>
              <a:rPr lang="en-US" sz="2200" b="0">
                <a:effectLst/>
              </a:rPr>
              <a:t>One apheresis unit=400-600 mL</a:t>
            </a:r>
          </a:p>
          <a:p>
            <a:r>
              <a:rPr lang="en-IN" sz="2200" b="0">
                <a:effectLst/>
              </a:rPr>
              <a:t>Usual PRBCs/FFP transfusion ratio is 3:1 to 1:1. </a:t>
            </a:r>
          </a:p>
          <a:p>
            <a:r>
              <a:rPr lang="en-IN" sz="2200" b="0">
                <a:effectLst/>
              </a:rPr>
              <a:t>One 250 mL unit raises the fibrinogen level by 10-15 mg/dL. </a:t>
            </a:r>
          </a:p>
          <a:p>
            <a:r>
              <a:rPr lang="en-IN" sz="2200" b="0">
                <a:effectLst/>
              </a:rPr>
              <a:t>Contains fibrinogen 400-900 mg/unit, albumin, protein C, protein S, anti-thrombin and tissue factor pathway inhibitor. </a:t>
            </a:r>
          </a:p>
          <a:p>
            <a:r>
              <a:rPr lang="en-IN" sz="2200"/>
              <a:t>Factor VII has shortest half life</a:t>
            </a:r>
          </a:p>
          <a:p>
            <a:endParaRPr lang="en-IN" sz="2200"/>
          </a:p>
        </p:txBody>
      </p:sp>
    </p:spTree>
    <p:extLst>
      <p:ext uri="{BB962C8B-B14F-4D97-AF65-F5344CB8AC3E}">
        <p14:creationId xmlns:p14="http://schemas.microsoft.com/office/powerpoint/2010/main" val="3255690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A1B0AD-BC98-BED8-36A4-1433BBAAB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Fresh Frozen Plasma</a:t>
            </a:r>
            <a:endParaRPr lang="en-IN" sz="54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680D3-7041-CC35-0A20-77103016E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54520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FFP should be separated from the whole blood not later than 6 - 8 hours of collection and frozen to -30</a:t>
            </a:r>
            <a:r>
              <a:rPr lang="en-US" baseline="30000" dirty="0"/>
              <a:t>0</a:t>
            </a:r>
            <a:r>
              <a:rPr lang="en-US" dirty="0"/>
              <a:t> C as early as possible. </a:t>
            </a:r>
          </a:p>
          <a:p>
            <a:r>
              <a:rPr lang="en-US" dirty="0"/>
              <a:t>Prior to infusion the frozen plasma should be thawed rapidly at 30-37</a:t>
            </a:r>
            <a:r>
              <a:rPr lang="en-US" baseline="30000" dirty="0"/>
              <a:t>0</a:t>
            </a:r>
            <a:r>
              <a:rPr lang="en-US" dirty="0"/>
              <a:t> C in a water bath with shaker. Once thawed it should be used within 6 hours. </a:t>
            </a:r>
          </a:p>
          <a:p>
            <a:r>
              <a:rPr lang="en-US" dirty="0"/>
              <a:t>It should be stored at -30</a:t>
            </a:r>
            <a:r>
              <a:rPr lang="en-US" baseline="30000" dirty="0"/>
              <a:t>0</a:t>
            </a:r>
            <a:r>
              <a:rPr lang="en-US" dirty="0"/>
              <a:t> C and once thawed should be used within 6 hours.</a:t>
            </a:r>
            <a:endParaRPr lang="en-IN" dirty="0"/>
          </a:p>
          <a:p>
            <a:r>
              <a:rPr lang="en-US" dirty="0" err="1"/>
              <a:t>Cryo</a:t>
            </a:r>
            <a:r>
              <a:rPr lang="en-US" dirty="0"/>
              <a:t> poor plasma or Factor VIII Deficient Plasma: This is plasma from which cryoprecipitate has been removed. </a:t>
            </a:r>
          </a:p>
          <a:p>
            <a:r>
              <a:rPr lang="en-US" dirty="0"/>
              <a:t>FFP can be kept up to 1 year at -30</a:t>
            </a:r>
            <a:r>
              <a:rPr lang="en-US" baseline="30000" dirty="0"/>
              <a:t>0</a:t>
            </a:r>
            <a:r>
              <a:rPr lang="en-US" dirty="0"/>
              <a:t> C or below and up to 5 years at -60</a:t>
            </a:r>
            <a:r>
              <a:rPr lang="en-US" baseline="30000" dirty="0"/>
              <a:t>0</a:t>
            </a:r>
            <a:r>
              <a:rPr lang="en-US" dirty="0"/>
              <a:t> C or below</a:t>
            </a:r>
          </a:p>
          <a:p>
            <a:r>
              <a:rPr lang="en-IN" dirty="0"/>
              <a:t>However, after 1 year its labelled as unused plasma</a:t>
            </a:r>
            <a:r>
              <a:rPr lang="en-IN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5333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10BFD0-A0F8-8610-7620-364D7AA8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Fresh Frozen Plasma</a:t>
            </a:r>
            <a:endParaRPr lang="en-IN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EE366-6376-21E6-8460-2720858D9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Indications:</a:t>
            </a:r>
          </a:p>
          <a:p>
            <a:r>
              <a:rPr lang="en-US" dirty="0"/>
              <a:t>1. Coagulopathy: Inherited or acquired</a:t>
            </a:r>
          </a:p>
          <a:p>
            <a:r>
              <a:rPr lang="en-US" dirty="0"/>
              <a:t>2. Plasmapheresis</a:t>
            </a:r>
          </a:p>
          <a:p>
            <a:r>
              <a:rPr lang="en-US" dirty="0"/>
              <a:t>3. Antithrombin III deficiency</a:t>
            </a:r>
          </a:p>
          <a:p>
            <a:r>
              <a:rPr lang="en-US" dirty="0"/>
              <a:t>4. Pseudocholinesterase deficiency</a:t>
            </a:r>
          </a:p>
          <a:p>
            <a:r>
              <a:rPr lang="en-US" dirty="0"/>
              <a:t>5. Urgent reversal of Warfarin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FFP should not be used as plasma expander or protein substitute or wound healing</a:t>
            </a:r>
            <a:endParaRPr lang="en-I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3931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B58C25-492E-7EBB-714D-87CC979B7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Cryoprecipitate</a:t>
            </a:r>
            <a:endParaRPr lang="en-IN" sz="54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3EEAF-B4DF-F46E-7203-5C273D9AA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766056"/>
          </a:xfrm>
        </p:spPr>
        <p:txBody>
          <a:bodyPr>
            <a:normAutofit/>
          </a:bodyPr>
          <a:lstStyle/>
          <a:p>
            <a:pPr fontAlgn="auto"/>
            <a:r>
              <a:rPr lang="en-US" sz="2400" b="0" dirty="0">
                <a:effectLst/>
              </a:rPr>
              <a:t>Prepared from the cryoglobulin fraction obtained by thawing FFP. </a:t>
            </a:r>
          </a:p>
          <a:p>
            <a:pPr fontAlgn="auto"/>
            <a:r>
              <a:rPr lang="en-US" sz="2400" b="0" dirty="0">
                <a:effectLst/>
              </a:rPr>
              <a:t>After removal of the supernatant, the precipitate is refrozen in approximately 30 mL of plasma, which can be stored at−25°C or below for up to 36 months. </a:t>
            </a:r>
          </a:p>
          <a:p>
            <a:pPr fontAlgn="auto"/>
            <a:r>
              <a:rPr lang="en-US" sz="2400" b="0" dirty="0">
                <a:effectLst/>
              </a:rPr>
              <a:t>Contains factor VIIIC, von Willi brand factor (</a:t>
            </a:r>
            <a:r>
              <a:rPr lang="en-US" sz="2400" b="0" dirty="0" err="1">
                <a:effectLst/>
              </a:rPr>
              <a:t>vWF</a:t>
            </a:r>
            <a:r>
              <a:rPr lang="en-US" sz="2400" b="0" dirty="0">
                <a:effectLst/>
              </a:rPr>
              <a:t>) s, fibrinogen, fibronectin and factor XIII. This is usually packed in 15 mL of plasma</a:t>
            </a:r>
          </a:p>
          <a:p>
            <a:pPr fontAlgn="auto"/>
            <a:r>
              <a:rPr lang="en-US" sz="2400" b="0" dirty="0">
                <a:effectLst/>
              </a:rPr>
              <a:t>Each unit of cryoprecipitate contains 150-250 mg of fibrinogen (one unit of FFP contains 2-4 mg/mL of fibrinogen, which is equivalent to fibrinogen content of 2 units of cryoprecipitate). </a:t>
            </a:r>
          </a:p>
          <a:p>
            <a:pPr fontAlgn="auto"/>
            <a:r>
              <a:rPr lang="en-US" sz="2400" b="0" dirty="0">
                <a:effectLst/>
              </a:rPr>
              <a:t>10 units of cryoprecipitate should restore the fibrinogen level to 200 mg/dL. </a:t>
            </a:r>
          </a:p>
          <a:p>
            <a:pPr fontAlgn="auto"/>
            <a:r>
              <a:rPr lang="en-US" sz="2400" b="0" dirty="0">
                <a:effectLst/>
              </a:rPr>
              <a:t>Cryoprecipitate administration is being replaced by the use of lyophilized human fibrinogen concentrates.</a:t>
            </a:r>
          </a:p>
          <a:p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12615428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3C1E7E-E353-73C6-7DBD-533A1E4EC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Fibrinogen concentrate</a:t>
            </a:r>
            <a:endParaRPr lang="en-IN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16A20-644F-1770-A571-120B5A317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3200" b="0" dirty="0">
                <a:effectLst/>
              </a:rPr>
              <a:t>Normal plasma concentration of fibrinogen is 200-400 mg/dL (maximum level among all coagulation factors). </a:t>
            </a:r>
          </a:p>
          <a:p>
            <a:r>
              <a:rPr lang="en-US" sz="3200" b="0" dirty="0">
                <a:effectLst/>
              </a:rPr>
              <a:t>Fibrinogen is the major structural component of the clot. </a:t>
            </a:r>
          </a:p>
          <a:p>
            <a:r>
              <a:rPr lang="en-US" sz="3200" b="0" dirty="0">
                <a:effectLst/>
              </a:rPr>
              <a:t>Minimum level required to maintain </a:t>
            </a:r>
            <a:r>
              <a:rPr lang="en-US" sz="3200" b="0" dirty="0" err="1">
                <a:effectLst/>
              </a:rPr>
              <a:t>haemostasis</a:t>
            </a:r>
            <a:r>
              <a:rPr lang="en-US" sz="3200" b="0" dirty="0">
                <a:effectLst/>
              </a:rPr>
              <a:t> is 100 mg/dL.</a:t>
            </a:r>
          </a:p>
          <a:p>
            <a:r>
              <a:rPr lang="en-US" sz="3200" b="0" dirty="0">
                <a:effectLst/>
              </a:rPr>
              <a:t>Fibrinogen concentrates are superior to FFP or cryoprecipitate in management of fibrinogen deficiency.</a:t>
            </a:r>
          </a:p>
          <a:p>
            <a:r>
              <a:rPr lang="en-US" sz="3200" dirty="0"/>
              <a:t>It is expensive.</a:t>
            </a:r>
            <a:endParaRPr lang="en-US" sz="3200" b="0" dirty="0">
              <a:effectLst/>
            </a:endParaRPr>
          </a:p>
          <a:p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23010684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lose up view of platelets in the blood">
            <a:extLst>
              <a:ext uri="{FF2B5EF4-FFF2-40B4-BE49-F238E27FC236}">
                <a16:creationId xmlns:a16="http://schemas.microsoft.com/office/drawing/2014/main" id="{AAD56207-B92F-FA8D-039C-839BA537E3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9385FE9-CA78-8509-E887-6A95B5E98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>
                <a:solidFill>
                  <a:srgbClr val="FFFFFF"/>
                </a:solidFill>
              </a:rPr>
              <a:t>Massive Blood Transfusion</a:t>
            </a:r>
            <a:endParaRPr lang="en-IN" sz="5200">
              <a:solidFill>
                <a:srgbClr val="FFFFFF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2CE4924-2185-A373-84CA-AD3DA5C69D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I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33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433B9-626F-3E9F-C818-E5F49B85F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Definition??</a:t>
            </a:r>
            <a:endParaRPr lang="en-IN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356CC5E-7EAD-2715-7ADA-229514F56F9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62882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E7F188-7B66-6768-C68A-2BE42B75A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000" dirty="0"/>
              <a:t>Massive blood transfusion</a:t>
            </a:r>
            <a:endParaRPr lang="en-IN" sz="5000" dirty="0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84536-E340-CD2B-F192-AD9AA96A9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391156"/>
            <a:ext cx="6328664" cy="4275836"/>
          </a:xfrm>
        </p:spPr>
        <p:txBody>
          <a:bodyPr anchor="t">
            <a:normAutofit fontScale="92500"/>
          </a:bodyPr>
          <a:lstStyle/>
          <a:p>
            <a:r>
              <a:rPr lang="en-US" dirty="0"/>
              <a:t>When an amount of blood approaching or exceeding recipient's total blood volume is transfused within 24 hours, a fresh blood sample should be used for cross match at the time of subsequent transfusion of blood. Component therapy should be actively considered in these cases</a:t>
            </a:r>
          </a:p>
          <a:p>
            <a:r>
              <a:rPr lang="en-US" dirty="0"/>
              <a:t>In case of a need for transfusion after 48 hours of earlier transfusion, a fresh sample should be asked for to perform a cross match</a:t>
            </a:r>
            <a:r>
              <a:rPr lang="en-US" sz="2000" dirty="0"/>
              <a:t>.</a:t>
            </a:r>
            <a:endParaRPr lang="en-IN" sz="2000" dirty="0"/>
          </a:p>
        </p:txBody>
      </p:sp>
      <p:pic>
        <p:nvPicPr>
          <p:cNvPr id="7" name="Graphic 6" descr="IV">
            <a:extLst>
              <a:ext uri="{FF2B5EF4-FFF2-40B4-BE49-F238E27FC236}">
                <a16:creationId xmlns:a16="http://schemas.microsoft.com/office/drawing/2014/main" id="{EC700462-98EA-2C70-1452-B18BC5D6A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9048" y="699516"/>
            <a:ext cx="5458968" cy="545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96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BEB0C-73EB-9657-410E-A4B9F0560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5842" name="Picture 2">
            <a:extLst>
              <a:ext uri="{FF2B5EF4-FFF2-40B4-BE49-F238E27FC236}">
                <a16:creationId xmlns:a16="http://schemas.microsoft.com/office/drawing/2014/main" id="{A10FEFF4-442D-B88D-5F64-FFC7600CC1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178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504FA1-6AAB-D83C-33ED-0600E1E9B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390525"/>
            <a:ext cx="10909640" cy="15103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Blood components</a:t>
            </a:r>
          </a:p>
        </p:txBody>
      </p:sp>
      <p:sp>
        <p:nvSpPr>
          <p:cNvPr id="34" name="sketch line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E8452D5-3C64-1F78-BB6C-A025327C8202}"/>
              </a:ext>
            </a:extLst>
          </p:cNvPr>
          <p:cNvGrpSpPr/>
          <p:nvPr/>
        </p:nvGrpSpPr>
        <p:grpSpPr>
          <a:xfrm>
            <a:off x="318052" y="3067050"/>
            <a:ext cx="11230469" cy="3400425"/>
            <a:chOff x="3516642" y="1825625"/>
            <a:chExt cx="5158715" cy="4351338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F854639-CA1D-45D5-01B6-677633FF05A4}"/>
                </a:ext>
              </a:extLst>
            </p:cNvPr>
            <p:cNvSpPr/>
            <p:nvPr/>
          </p:nvSpPr>
          <p:spPr>
            <a:xfrm>
              <a:off x="7127743" y="1825625"/>
              <a:ext cx="1547614" cy="4351338"/>
            </a:xfrm>
            <a:custGeom>
              <a:avLst/>
              <a:gdLst>
                <a:gd name="connsiteX0" fmla="*/ 0 w 1547614"/>
                <a:gd name="connsiteY0" fmla="*/ 154761 h 4351338"/>
                <a:gd name="connsiteX1" fmla="*/ 154761 w 1547614"/>
                <a:gd name="connsiteY1" fmla="*/ 0 h 4351338"/>
                <a:gd name="connsiteX2" fmla="*/ 1392853 w 1547614"/>
                <a:gd name="connsiteY2" fmla="*/ 0 h 4351338"/>
                <a:gd name="connsiteX3" fmla="*/ 1547614 w 1547614"/>
                <a:gd name="connsiteY3" fmla="*/ 154761 h 4351338"/>
                <a:gd name="connsiteX4" fmla="*/ 1547614 w 1547614"/>
                <a:gd name="connsiteY4" fmla="*/ 4196577 h 4351338"/>
                <a:gd name="connsiteX5" fmla="*/ 1392853 w 1547614"/>
                <a:gd name="connsiteY5" fmla="*/ 4351338 h 4351338"/>
                <a:gd name="connsiteX6" fmla="*/ 154761 w 1547614"/>
                <a:gd name="connsiteY6" fmla="*/ 4351338 h 4351338"/>
                <a:gd name="connsiteX7" fmla="*/ 0 w 1547614"/>
                <a:gd name="connsiteY7" fmla="*/ 4196577 h 4351338"/>
                <a:gd name="connsiteX8" fmla="*/ 0 w 1547614"/>
                <a:gd name="connsiteY8" fmla="*/ 154761 h 435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7614" h="4351338">
                  <a:moveTo>
                    <a:pt x="0" y="154761"/>
                  </a:moveTo>
                  <a:cubicBezTo>
                    <a:pt x="0" y="69289"/>
                    <a:pt x="69289" y="0"/>
                    <a:pt x="154761" y="0"/>
                  </a:cubicBezTo>
                  <a:lnTo>
                    <a:pt x="1392853" y="0"/>
                  </a:lnTo>
                  <a:cubicBezTo>
                    <a:pt x="1478325" y="0"/>
                    <a:pt x="1547614" y="69289"/>
                    <a:pt x="1547614" y="154761"/>
                  </a:cubicBezTo>
                  <a:lnTo>
                    <a:pt x="1547614" y="4196577"/>
                  </a:lnTo>
                  <a:cubicBezTo>
                    <a:pt x="1547614" y="4282049"/>
                    <a:pt x="1478325" y="4351338"/>
                    <a:pt x="1392853" y="4351338"/>
                  </a:cubicBezTo>
                  <a:lnTo>
                    <a:pt x="154761" y="4351338"/>
                  </a:lnTo>
                  <a:cubicBezTo>
                    <a:pt x="69289" y="4351338"/>
                    <a:pt x="0" y="4282049"/>
                    <a:pt x="0" y="4196577"/>
                  </a:cubicBezTo>
                  <a:lnTo>
                    <a:pt x="0" y="154761"/>
                  </a:lnTo>
                  <a:close/>
                </a:path>
              </a:pathLst>
            </a:cu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8920" tIns="248920" rIns="248920" bIns="3294857" numCol="1" spcCol="1270" anchor="ctr" anchorCtr="0">
              <a:noAutofit/>
            </a:bodyPr>
            <a:lstStyle/>
            <a:p>
              <a:pPr marL="0" lvl="0" indent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IN" sz="3500" kern="120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F06082A-EE99-D003-8E9F-D02E64FF7B66}"/>
                </a:ext>
              </a:extLst>
            </p:cNvPr>
            <p:cNvSpPr/>
            <p:nvPr/>
          </p:nvSpPr>
          <p:spPr>
            <a:xfrm>
              <a:off x="5322192" y="1825625"/>
              <a:ext cx="1547614" cy="4351338"/>
            </a:xfrm>
            <a:custGeom>
              <a:avLst/>
              <a:gdLst>
                <a:gd name="connsiteX0" fmla="*/ 0 w 1547614"/>
                <a:gd name="connsiteY0" fmla="*/ 154761 h 4351338"/>
                <a:gd name="connsiteX1" fmla="*/ 154761 w 1547614"/>
                <a:gd name="connsiteY1" fmla="*/ 0 h 4351338"/>
                <a:gd name="connsiteX2" fmla="*/ 1392853 w 1547614"/>
                <a:gd name="connsiteY2" fmla="*/ 0 h 4351338"/>
                <a:gd name="connsiteX3" fmla="*/ 1547614 w 1547614"/>
                <a:gd name="connsiteY3" fmla="*/ 154761 h 4351338"/>
                <a:gd name="connsiteX4" fmla="*/ 1547614 w 1547614"/>
                <a:gd name="connsiteY4" fmla="*/ 4196577 h 4351338"/>
                <a:gd name="connsiteX5" fmla="*/ 1392853 w 1547614"/>
                <a:gd name="connsiteY5" fmla="*/ 4351338 h 4351338"/>
                <a:gd name="connsiteX6" fmla="*/ 154761 w 1547614"/>
                <a:gd name="connsiteY6" fmla="*/ 4351338 h 4351338"/>
                <a:gd name="connsiteX7" fmla="*/ 0 w 1547614"/>
                <a:gd name="connsiteY7" fmla="*/ 4196577 h 4351338"/>
                <a:gd name="connsiteX8" fmla="*/ 0 w 1547614"/>
                <a:gd name="connsiteY8" fmla="*/ 154761 h 435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7614" h="4351338">
                  <a:moveTo>
                    <a:pt x="0" y="154761"/>
                  </a:moveTo>
                  <a:cubicBezTo>
                    <a:pt x="0" y="69289"/>
                    <a:pt x="69289" y="0"/>
                    <a:pt x="154761" y="0"/>
                  </a:cubicBezTo>
                  <a:lnTo>
                    <a:pt x="1392853" y="0"/>
                  </a:lnTo>
                  <a:cubicBezTo>
                    <a:pt x="1478325" y="0"/>
                    <a:pt x="1547614" y="69289"/>
                    <a:pt x="1547614" y="154761"/>
                  </a:cubicBezTo>
                  <a:lnTo>
                    <a:pt x="1547614" y="4196577"/>
                  </a:lnTo>
                  <a:cubicBezTo>
                    <a:pt x="1547614" y="4282049"/>
                    <a:pt x="1478325" y="4351338"/>
                    <a:pt x="1392853" y="4351338"/>
                  </a:cubicBezTo>
                  <a:lnTo>
                    <a:pt x="154761" y="4351338"/>
                  </a:lnTo>
                  <a:cubicBezTo>
                    <a:pt x="69289" y="4351338"/>
                    <a:pt x="0" y="4282049"/>
                    <a:pt x="0" y="4196577"/>
                  </a:cubicBezTo>
                  <a:lnTo>
                    <a:pt x="0" y="154761"/>
                  </a:lnTo>
                  <a:close/>
                </a:path>
              </a:pathLst>
            </a:cu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8920" tIns="248920" rIns="248920" bIns="3294857" numCol="1" spcCol="1270" anchor="ctr" anchorCtr="0">
              <a:noAutofit/>
            </a:bodyPr>
            <a:lstStyle/>
            <a:p>
              <a:pPr marL="0" lvl="0" indent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IN" sz="3500" kern="120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90461CC-633A-EF47-D591-715547A10DFB}"/>
                </a:ext>
              </a:extLst>
            </p:cNvPr>
            <p:cNvSpPr/>
            <p:nvPr/>
          </p:nvSpPr>
          <p:spPr>
            <a:xfrm>
              <a:off x="3516642" y="1825625"/>
              <a:ext cx="1547614" cy="4351338"/>
            </a:xfrm>
            <a:custGeom>
              <a:avLst/>
              <a:gdLst>
                <a:gd name="connsiteX0" fmla="*/ 0 w 1547614"/>
                <a:gd name="connsiteY0" fmla="*/ 154761 h 4351338"/>
                <a:gd name="connsiteX1" fmla="*/ 154761 w 1547614"/>
                <a:gd name="connsiteY1" fmla="*/ 0 h 4351338"/>
                <a:gd name="connsiteX2" fmla="*/ 1392853 w 1547614"/>
                <a:gd name="connsiteY2" fmla="*/ 0 h 4351338"/>
                <a:gd name="connsiteX3" fmla="*/ 1547614 w 1547614"/>
                <a:gd name="connsiteY3" fmla="*/ 154761 h 4351338"/>
                <a:gd name="connsiteX4" fmla="*/ 1547614 w 1547614"/>
                <a:gd name="connsiteY4" fmla="*/ 4196577 h 4351338"/>
                <a:gd name="connsiteX5" fmla="*/ 1392853 w 1547614"/>
                <a:gd name="connsiteY5" fmla="*/ 4351338 h 4351338"/>
                <a:gd name="connsiteX6" fmla="*/ 154761 w 1547614"/>
                <a:gd name="connsiteY6" fmla="*/ 4351338 h 4351338"/>
                <a:gd name="connsiteX7" fmla="*/ 0 w 1547614"/>
                <a:gd name="connsiteY7" fmla="*/ 4196577 h 4351338"/>
                <a:gd name="connsiteX8" fmla="*/ 0 w 1547614"/>
                <a:gd name="connsiteY8" fmla="*/ 154761 h 435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7614" h="4351338">
                  <a:moveTo>
                    <a:pt x="0" y="154761"/>
                  </a:moveTo>
                  <a:cubicBezTo>
                    <a:pt x="0" y="69289"/>
                    <a:pt x="69289" y="0"/>
                    <a:pt x="154761" y="0"/>
                  </a:cubicBezTo>
                  <a:lnTo>
                    <a:pt x="1392853" y="0"/>
                  </a:lnTo>
                  <a:cubicBezTo>
                    <a:pt x="1478325" y="0"/>
                    <a:pt x="1547614" y="69289"/>
                    <a:pt x="1547614" y="154761"/>
                  </a:cubicBezTo>
                  <a:lnTo>
                    <a:pt x="1547614" y="4196577"/>
                  </a:lnTo>
                  <a:cubicBezTo>
                    <a:pt x="1547614" y="4282049"/>
                    <a:pt x="1478325" y="4351338"/>
                    <a:pt x="1392853" y="4351338"/>
                  </a:cubicBezTo>
                  <a:lnTo>
                    <a:pt x="154761" y="4351338"/>
                  </a:lnTo>
                  <a:cubicBezTo>
                    <a:pt x="69289" y="4351338"/>
                    <a:pt x="0" y="4282049"/>
                    <a:pt x="0" y="4196577"/>
                  </a:cubicBezTo>
                  <a:lnTo>
                    <a:pt x="0" y="154761"/>
                  </a:lnTo>
                  <a:close/>
                </a:path>
              </a:pathLst>
            </a:cu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7152" tIns="327152" rIns="327152" bIns="3373089" numCol="1" spcCol="1270" anchor="ctr" anchorCtr="0">
              <a:noAutofit/>
            </a:bodyPr>
            <a:lstStyle/>
            <a:p>
              <a:pPr marL="0" lvl="0" indent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IN" sz="4600" kern="120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76256F2-3987-A6A5-B9B0-06209F4A4499}"/>
                </a:ext>
              </a:extLst>
            </p:cNvPr>
            <p:cNvSpPr/>
            <p:nvPr/>
          </p:nvSpPr>
          <p:spPr>
            <a:xfrm>
              <a:off x="3645610" y="4518605"/>
              <a:ext cx="1289678" cy="1043686"/>
            </a:xfrm>
            <a:custGeom>
              <a:avLst/>
              <a:gdLst>
                <a:gd name="connsiteX0" fmla="*/ 0 w 1289678"/>
                <a:gd name="connsiteY0" fmla="*/ 64484 h 644839"/>
                <a:gd name="connsiteX1" fmla="*/ 64484 w 1289678"/>
                <a:gd name="connsiteY1" fmla="*/ 0 h 644839"/>
                <a:gd name="connsiteX2" fmla="*/ 1225194 w 1289678"/>
                <a:gd name="connsiteY2" fmla="*/ 0 h 644839"/>
                <a:gd name="connsiteX3" fmla="*/ 1289678 w 1289678"/>
                <a:gd name="connsiteY3" fmla="*/ 64484 h 644839"/>
                <a:gd name="connsiteX4" fmla="*/ 1289678 w 1289678"/>
                <a:gd name="connsiteY4" fmla="*/ 580355 h 644839"/>
                <a:gd name="connsiteX5" fmla="*/ 1225194 w 1289678"/>
                <a:gd name="connsiteY5" fmla="*/ 644839 h 644839"/>
                <a:gd name="connsiteX6" fmla="*/ 64484 w 1289678"/>
                <a:gd name="connsiteY6" fmla="*/ 644839 h 644839"/>
                <a:gd name="connsiteX7" fmla="*/ 0 w 1289678"/>
                <a:gd name="connsiteY7" fmla="*/ 580355 h 644839"/>
                <a:gd name="connsiteX8" fmla="*/ 0 w 1289678"/>
                <a:gd name="connsiteY8" fmla="*/ 64484 h 64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9678" h="644839">
                  <a:moveTo>
                    <a:pt x="0" y="64484"/>
                  </a:moveTo>
                  <a:cubicBezTo>
                    <a:pt x="0" y="28870"/>
                    <a:pt x="28870" y="0"/>
                    <a:pt x="64484" y="0"/>
                  </a:cubicBezTo>
                  <a:lnTo>
                    <a:pt x="1225194" y="0"/>
                  </a:lnTo>
                  <a:cubicBezTo>
                    <a:pt x="1260808" y="0"/>
                    <a:pt x="1289678" y="28870"/>
                    <a:pt x="1289678" y="64484"/>
                  </a:cubicBezTo>
                  <a:lnTo>
                    <a:pt x="1289678" y="580355"/>
                  </a:lnTo>
                  <a:cubicBezTo>
                    <a:pt x="1289678" y="615969"/>
                    <a:pt x="1260808" y="644839"/>
                    <a:pt x="1225194" y="644839"/>
                  </a:cubicBezTo>
                  <a:lnTo>
                    <a:pt x="64484" y="644839"/>
                  </a:lnTo>
                  <a:cubicBezTo>
                    <a:pt x="28870" y="644839"/>
                    <a:pt x="0" y="615969"/>
                    <a:pt x="0" y="580355"/>
                  </a:cubicBezTo>
                  <a:lnTo>
                    <a:pt x="0" y="6448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777" tIns="27777" rIns="27777" bIns="27777" numCol="1" spcCol="1270" anchor="ctr" anchorCtr="0">
              <a:noAutofit/>
            </a:bodyPr>
            <a:lstStyle/>
            <a:p>
              <a:pPr algn="ctr" defTabSz="42938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Whole blood</a:t>
              </a:r>
              <a:endParaRPr lang="en-IN" sz="3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F357912-0648-661E-D48B-559FBC86026F}"/>
                </a:ext>
              </a:extLst>
            </p:cNvPr>
            <p:cNvSpPr/>
            <p:nvPr/>
          </p:nvSpPr>
          <p:spPr>
            <a:xfrm rot="18289469">
              <a:off x="4741549" y="4553630"/>
              <a:ext cx="903350" cy="26674"/>
            </a:xfrm>
            <a:custGeom>
              <a:avLst/>
              <a:gdLst>
                <a:gd name="connsiteX0" fmla="*/ 0 w 903350"/>
                <a:gd name="connsiteY0" fmla="*/ 13337 h 26674"/>
                <a:gd name="connsiteX1" fmla="*/ 903350 w 903350"/>
                <a:gd name="connsiteY1" fmla="*/ 13337 h 26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3350" h="26674">
                  <a:moveTo>
                    <a:pt x="0" y="13337"/>
                  </a:moveTo>
                  <a:lnTo>
                    <a:pt x="903350" y="13337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1791" tIns="-9246" rIns="441791" bIns="-924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IN" sz="500" kern="120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1A965ED-6D92-0388-257B-DF21A7B2E11C}"/>
                </a:ext>
              </a:extLst>
            </p:cNvPr>
            <p:cNvSpPr/>
            <p:nvPr/>
          </p:nvSpPr>
          <p:spPr>
            <a:xfrm>
              <a:off x="5451160" y="3873765"/>
              <a:ext cx="1289678" cy="644839"/>
            </a:xfrm>
            <a:custGeom>
              <a:avLst/>
              <a:gdLst>
                <a:gd name="connsiteX0" fmla="*/ 0 w 1289678"/>
                <a:gd name="connsiteY0" fmla="*/ 64484 h 644839"/>
                <a:gd name="connsiteX1" fmla="*/ 64484 w 1289678"/>
                <a:gd name="connsiteY1" fmla="*/ 0 h 644839"/>
                <a:gd name="connsiteX2" fmla="*/ 1225194 w 1289678"/>
                <a:gd name="connsiteY2" fmla="*/ 0 h 644839"/>
                <a:gd name="connsiteX3" fmla="*/ 1289678 w 1289678"/>
                <a:gd name="connsiteY3" fmla="*/ 64484 h 644839"/>
                <a:gd name="connsiteX4" fmla="*/ 1289678 w 1289678"/>
                <a:gd name="connsiteY4" fmla="*/ 580355 h 644839"/>
                <a:gd name="connsiteX5" fmla="*/ 1225194 w 1289678"/>
                <a:gd name="connsiteY5" fmla="*/ 644839 h 644839"/>
                <a:gd name="connsiteX6" fmla="*/ 64484 w 1289678"/>
                <a:gd name="connsiteY6" fmla="*/ 644839 h 644839"/>
                <a:gd name="connsiteX7" fmla="*/ 0 w 1289678"/>
                <a:gd name="connsiteY7" fmla="*/ 580355 h 644839"/>
                <a:gd name="connsiteX8" fmla="*/ 0 w 1289678"/>
                <a:gd name="connsiteY8" fmla="*/ 64484 h 64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9678" h="644839">
                  <a:moveTo>
                    <a:pt x="0" y="64484"/>
                  </a:moveTo>
                  <a:cubicBezTo>
                    <a:pt x="0" y="28870"/>
                    <a:pt x="28870" y="0"/>
                    <a:pt x="64484" y="0"/>
                  </a:cubicBezTo>
                  <a:lnTo>
                    <a:pt x="1225194" y="0"/>
                  </a:lnTo>
                  <a:cubicBezTo>
                    <a:pt x="1260808" y="0"/>
                    <a:pt x="1289678" y="28870"/>
                    <a:pt x="1289678" y="64484"/>
                  </a:cubicBezTo>
                  <a:lnTo>
                    <a:pt x="1289678" y="580355"/>
                  </a:lnTo>
                  <a:cubicBezTo>
                    <a:pt x="1289678" y="615969"/>
                    <a:pt x="1260808" y="644839"/>
                    <a:pt x="1225194" y="644839"/>
                  </a:cubicBezTo>
                  <a:lnTo>
                    <a:pt x="64484" y="644839"/>
                  </a:lnTo>
                  <a:cubicBezTo>
                    <a:pt x="28870" y="644839"/>
                    <a:pt x="0" y="615969"/>
                    <a:pt x="0" y="580355"/>
                  </a:cubicBezTo>
                  <a:lnTo>
                    <a:pt x="0" y="6448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777" tIns="27777" rIns="27777" bIns="27777" numCol="1" spcCol="1270" anchor="ctr" anchorCtr="0">
              <a:noAutofit/>
            </a:bodyPr>
            <a:lstStyle/>
            <a:p>
              <a:pPr algn="ctr" defTabSz="42938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FFP</a:t>
              </a:r>
              <a:endParaRPr lang="en-IN" sz="3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0695FF8-EDDB-2931-875B-333E57A1EBD9}"/>
                </a:ext>
              </a:extLst>
            </p:cNvPr>
            <p:cNvSpPr/>
            <p:nvPr/>
          </p:nvSpPr>
          <p:spPr>
            <a:xfrm rot="18289469">
              <a:off x="6547099" y="3812065"/>
              <a:ext cx="903350" cy="26674"/>
            </a:xfrm>
            <a:custGeom>
              <a:avLst/>
              <a:gdLst>
                <a:gd name="connsiteX0" fmla="*/ 0 w 903350"/>
                <a:gd name="connsiteY0" fmla="*/ 13337 h 26674"/>
                <a:gd name="connsiteX1" fmla="*/ 903350 w 903350"/>
                <a:gd name="connsiteY1" fmla="*/ 13337 h 26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3350" h="26674">
                  <a:moveTo>
                    <a:pt x="0" y="13337"/>
                  </a:moveTo>
                  <a:lnTo>
                    <a:pt x="903350" y="13337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1792" tIns="-9247" rIns="441790" bIns="-9247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IN" sz="500" kern="120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BB2A1E0-5B5A-F7D2-3E05-E39C61F08ABC}"/>
                </a:ext>
              </a:extLst>
            </p:cNvPr>
            <p:cNvSpPr/>
            <p:nvPr/>
          </p:nvSpPr>
          <p:spPr>
            <a:xfrm>
              <a:off x="7256710" y="3132200"/>
              <a:ext cx="1289678" cy="644839"/>
            </a:xfrm>
            <a:custGeom>
              <a:avLst/>
              <a:gdLst>
                <a:gd name="connsiteX0" fmla="*/ 0 w 1289678"/>
                <a:gd name="connsiteY0" fmla="*/ 64484 h 644839"/>
                <a:gd name="connsiteX1" fmla="*/ 64484 w 1289678"/>
                <a:gd name="connsiteY1" fmla="*/ 0 h 644839"/>
                <a:gd name="connsiteX2" fmla="*/ 1225194 w 1289678"/>
                <a:gd name="connsiteY2" fmla="*/ 0 h 644839"/>
                <a:gd name="connsiteX3" fmla="*/ 1289678 w 1289678"/>
                <a:gd name="connsiteY3" fmla="*/ 64484 h 644839"/>
                <a:gd name="connsiteX4" fmla="*/ 1289678 w 1289678"/>
                <a:gd name="connsiteY4" fmla="*/ 580355 h 644839"/>
                <a:gd name="connsiteX5" fmla="*/ 1225194 w 1289678"/>
                <a:gd name="connsiteY5" fmla="*/ 644839 h 644839"/>
                <a:gd name="connsiteX6" fmla="*/ 64484 w 1289678"/>
                <a:gd name="connsiteY6" fmla="*/ 644839 h 644839"/>
                <a:gd name="connsiteX7" fmla="*/ 0 w 1289678"/>
                <a:gd name="connsiteY7" fmla="*/ 580355 h 644839"/>
                <a:gd name="connsiteX8" fmla="*/ 0 w 1289678"/>
                <a:gd name="connsiteY8" fmla="*/ 64484 h 64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9678" h="644839">
                  <a:moveTo>
                    <a:pt x="0" y="64484"/>
                  </a:moveTo>
                  <a:cubicBezTo>
                    <a:pt x="0" y="28870"/>
                    <a:pt x="28870" y="0"/>
                    <a:pt x="64484" y="0"/>
                  </a:cubicBezTo>
                  <a:lnTo>
                    <a:pt x="1225194" y="0"/>
                  </a:lnTo>
                  <a:cubicBezTo>
                    <a:pt x="1260808" y="0"/>
                    <a:pt x="1289678" y="28870"/>
                    <a:pt x="1289678" y="64484"/>
                  </a:cubicBezTo>
                  <a:lnTo>
                    <a:pt x="1289678" y="580355"/>
                  </a:lnTo>
                  <a:cubicBezTo>
                    <a:pt x="1289678" y="615969"/>
                    <a:pt x="1260808" y="644839"/>
                    <a:pt x="1225194" y="644839"/>
                  </a:cubicBezTo>
                  <a:lnTo>
                    <a:pt x="64484" y="644839"/>
                  </a:lnTo>
                  <a:cubicBezTo>
                    <a:pt x="28870" y="644839"/>
                    <a:pt x="0" y="615969"/>
                    <a:pt x="0" y="580355"/>
                  </a:cubicBezTo>
                  <a:lnTo>
                    <a:pt x="0" y="6448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777" tIns="27777" rIns="27777" bIns="27777" numCol="1" spcCol="1270" anchor="ctr" anchorCtr="0">
              <a:noAutofit/>
            </a:bodyPr>
            <a:lstStyle/>
            <a:p>
              <a:pPr algn="ctr" defTabSz="42938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Cryoprecipitate</a:t>
              </a:r>
              <a:endParaRPr lang="en-IN" sz="14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D320270-2BE8-0F2B-7DC8-162E6F8B5FD9}"/>
                </a:ext>
              </a:extLst>
            </p:cNvPr>
            <p:cNvSpPr/>
            <p:nvPr/>
          </p:nvSpPr>
          <p:spPr>
            <a:xfrm>
              <a:off x="6740839" y="4182847"/>
              <a:ext cx="515871" cy="26674"/>
            </a:xfrm>
            <a:custGeom>
              <a:avLst/>
              <a:gdLst>
                <a:gd name="connsiteX0" fmla="*/ 0 w 515871"/>
                <a:gd name="connsiteY0" fmla="*/ 13337 h 26674"/>
                <a:gd name="connsiteX1" fmla="*/ 515871 w 515871"/>
                <a:gd name="connsiteY1" fmla="*/ 13337 h 26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5871" h="26674">
                  <a:moveTo>
                    <a:pt x="0" y="13337"/>
                  </a:moveTo>
                  <a:lnTo>
                    <a:pt x="515871" y="13337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7739" tIns="441" rIns="257739" bIns="44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IN" sz="500" kern="120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9B9A08-673A-BC6D-3474-A260947DC911}"/>
                </a:ext>
              </a:extLst>
            </p:cNvPr>
            <p:cNvSpPr/>
            <p:nvPr/>
          </p:nvSpPr>
          <p:spPr>
            <a:xfrm>
              <a:off x="7256710" y="3873765"/>
              <a:ext cx="1289678" cy="644839"/>
            </a:xfrm>
            <a:custGeom>
              <a:avLst/>
              <a:gdLst>
                <a:gd name="connsiteX0" fmla="*/ 0 w 1289678"/>
                <a:gd name="connsiteY0" fmla="*/ 64484 h 644839"/>
                <a:gd name="connsiteX1" fmla="*/ 64484 w 1289678"/>
                <a:gd name="connsiteY1" fmla="*/ 0 h 644839"/>
                <a:gd name="connsiteX2" fmla="*/ 1225194 w 1289678"/>
                <a:gd name="connsiteY2" fmla="*/ 0 h 644839"/>
                <a:gd name="connsiteX3" fmla="*/ 1289678 w 1289678"/>
                <a:gd name="connsiteY3" fmla="*/ 64484 h 644839"/>
                <a:gd name="connsiteX4" fmla="*/ 1289678 w 1289678"/>
                <a:gd name="connsiteY4" fmla="*/ 580355 h 644839"/>
                <a:gd name="connsiteX5" fmla="*/ 1225194 w 1289678"/>
                <a:gd name="connsiteY5" fmla="*/ 644839 h 644839"/>
                <a:gd name="connsiteX6" fmla="*/ 64484 w 1289678"/>
                <a:gd name="connsiteY6" fmla="*/ 644839 h 644839"/>
                <a:gd name="connsiteX7" fmla="*/ 0 w 1289678"/>
                <a:gd name="connsiteY7" fmla="*/ 580355 h 644839"/>
                <a:gd name="connsiteX8" fmla="*/ 0 w 1289678"/>
                <a:gd name="connsiteY8" fmla="*/ 64484 h 64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9678" h="644839">
                  <a:moveTo>
                    <a:pt x="0" y="64484"/>
                  </a:moveTo>
                  <a:cubicBezTo>
                    <a:pt x="0" y="28870"/>
                    <a:pt x="28870" y="0"/>
                    <a:pt x="64484" y="0"/>
                  </a:cubicBezTo>
                  <a:lnTo>
                    <a:pt x="1225194" y="0"/>
                  </a:lnTo>
                  <a:cubicBezTo>
                    <a:pt x="1260808" y="0"/>
                    <a:pt x="1289678" y="28870"/>
                    <a:pt x="1289678" y="64484"/>
                  </a:cubicBezTo>
                  <a:lnTo>
                    <a:pt x="1289678" y="580355"/>
                  </a:lnTo>
                  <a:cubicBezTo>
                    <a:pt x="1289678" y="615969"/>
                    <a:pt x="1260808" y="644839"/>
                    <a:pt x="1225194" y="644839"/>
                  </a:cubicBezTo>
                  <a:lnTo>
                    <a:pt x="64484" y="644839"/>
                  </a:lnTo>
                  <a:cubicBezTo>
                    <a:pt x="28870" y="644839"/>
                    <a:pt x="0" y="615969"/>
                    <a:pt x="0" y="580355"/>
                  </a:cubicBezTo>
                  <a:lnTo>
                    <a:pt x="0" y="6448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777" tIns="27777" rIns="27777" bIns="27777" numCol="1" spcCol="1270" anchor="ctr" anchorCtr="0">
              <a:noAutofit/>
            </a:bodyPr>
            <a:lstStyle/>
            <a:p>
              <a:pPr algn="ctr" defTabSz="42938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 err="1">
                  <a:solidFill>
                    <a:schemeClr val="tx1"/>
                  </a:solidFill>
                </a:rPr>
                <a:t>Cryo</a:t>
              </a:r>
              <a:r>
                <a:rPr lang="en-US" sz="16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deficient plasma</a:t>
              </a:r>
              <a:endParaRPr lang="en-IN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0E0183A-EE3E-3CCA-D6D4-19D61033AF56}"/>
                </a:ext>
              </a:extLst>
            </p:cNvPr>
            <p:cNvSpPr/>
            <p:nvPr/>
          </p:nvSpPr>
          <p:spPr>
            <a:xfrm rot="3310531">
              <a:off x="6547099" y="4553630"/>
              <a:ext cx="903350" cy="26674"/>
            </a:xfrm>
            <a:custGeom>
              <a:avLst/>
              <a:gdLst>
                <a:gd name="connsiteX0" fmla="*/ 0 w 903350"/>
                <a:gd name="connsiteY0" fmla="*/ 13337 h 26674"/>
                <a:gd name="connsiteX1" fmla="*/ 903350 w 903350"/>
                <a:gd name="connsiteY1" fmla="*/ 13337 h 26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3350" h="26674">
                  <a:moveTo>
                    <a:pt x="0" y="13337"/>
                  </a:moveTo>
                  <a:lnTo>
                    <a:pt x="903350" y="13337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1792" tIns="-9247" rIns="441790" bIns="-9247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IN" sz="500" kern="12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66A492-23DC-A023-0CD7-F92504977251}"/>
                </a:ext>
              </a:extLst>
            </p:cNvPr>
            <p:cNvSpPr/>
            <p:nvPr/>
          </p:nvSpPr>
          <p:spPr>
            <a:xfrm>
              <a:off x="7256710" y="4615330"/>
              <a:ext cx="1289678" cy="644839"/>
            </a:xfrm>
            <a:custGeom>
              <a:avLst/>
              <a:gdLst>
                <a:gd name="connsiteX0" fmla="*/ 0 w 1289678"/>
                <a:gd name="connsiteY0" fmla="*/ 64484 h 644839"/>
                <a:gd name="connsiteX1" fmla="*/ 64484 w 1289678"/>
                <a:gd name="connsiteY1" fmla="*/ 0 h 644839"/>
                <a:gd name="connsiteX2" fmla="*/ 1225194 w 1289678"/>
                <a:gd name="connsiteY2" fmla="*/ 0 h 644839"/>
                <a:gd name="connsiteX3" fmla="*/ 1289678 w 1289678"/>
                <a:gd name="connsiteY3" fmla="*/ 64484 h 644839"/>
                <a:gd name="connsiteX4" fmla="*/ 1289678 w 1289678"/>
                <a:gd name="connsiteY4" fmla="*/ 580355 h 644839"/>
                <a:gd name="connsiteX5" fmla="*/ 1225194 w 1289678"/>
                <a:gd name="connsiteY5" fmla="*/ 644839 h 644839"/>
                <a:gd name="connsiteX6" fmla="*/ 64484 w 1289678"/>
                <a:gd name="connsiteY6" fmla="*/ 644839 h 644839"/>
                <a:gd name="connsiteX7" fmla="*/ 0 w 1289678"/>
                <a:gd name="connsiteY7" fmla="*/ 580355 h 644839"/>
                <a:gd name="connsiteX8" fmla="*/ 0 w 1289678"/>
                <a:gd name="connsiteY8" fmla="*/ 64484 h 64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9678" h="644839">
                  <a:moveTo>
                    <a:pt x="0" y="64484"/>
                  </a:moveTo>
                  <a:cubicBezTo>
                    <a:pt x="0" y="28870"/>
                    <a:pt x="28870" y="0"/>
                    <a:pt x="64484" y="0"/>
                  </a:cubicBezTo>
                  <a:lnTo>
                    <a:pt x="1225194" y="0"/>
                  </a:lnTo>
                  <a:cubicBezTo>
                    <a:pt x="1260808" y="0"/>
                    <a:pt x="1289678" y="28870"/>
                    <a:pt x="1289678" y="64484"/>
                  </a:cubicBezTo>
                  <a:lnTo>
                    <a:pt x="1289678" y="580355"/>
                  </a:lnTo>
                  <a:cubicBezTo>
                    <a:pt x="1289678" y="615969"/>
                    <a:pt x="1260808" y="644839"/>
                    <a:pt x="1225194" y="644839"/>
                  </a:cubicBezTo>
                  <a:lnTo>
                    <a:pt x="64484" y="644839"/>
                  </a:lnTo>
                  <a:cubicBezTo>
                    <a:pt x="28870" y="644839"/>
                    <a:pt x="0" y="615969"/>
                    <a:pt x="0" y="580355"/>
                  </a:cubicBezTo>
                  <a:lnTo>
                    <a:pt x="0" y="6448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777" tIns="27777" rIns="27777" bIns="27777" numCol="1" spcCol="1270" anchor="ctr" anchorCtr="0">
              <a:noAutofit/>
            </a:bodyPr>
            <a:lstStyle/>
            <a:p>
              <a:pPr algn="ctr" defTabSz="42938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Fibrinogen concentrate</a:t>
              </a:r>
              <a:endParaRPr lang="en-IN" sz="14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C297746-14B0-29AC-C408-68970524E2D3}"/>
                </a:ext>
              </a:extLst>
            </p:cNvPr>
            <p:cNvSpPr/>
            <p:nvPr/>
          </p:nvSpPr>
          <p:spPr>
            <a:xfrm>
              <a:off x="4935289" y="4924413"/>
              <a:ext cx="515871" cy="26674"/>
            </a:xfrm>
            <a:custGeom>
              <a:avLst/>
              <a:gdLst>
                <a:gd name="connsiteX0" fmla="*/ 0 w 515871"/>
                <a:gd name="connsiteY0" fmla="*/ 13337 h 26674"/>
                <a:gd name="connsiteX1" fmla="*/ 515871 w 515871"/>
                <a:gd name="connsiteY1" fmla="*/ 13337 h 26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5871" h="26674">
                  <a:moveTo>
                    <a:pt x="0" y="13337"/>
                  </a:moveTo>
                  <a:lnTo>
                    <a:pt x="515871" y="13337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7739" tIns="440" rIns="257739" bIns="441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IN" sz="500" kern="120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7B1B1F3-F04F-3D85-3B18-45BCF4049F20}"/>
                </a:ext>
              </a:extLst>
            </p:cNvPr>
            <p:cNvSpPr/>
            <p:nvPr/>
          </p:nvSpPr>
          <p:spPr>
            <a:xfrm>
              <a:off x="5451160" y="4615330"/>
              <a:ext cx="1289678" cy="644839"/>
            </a:xfrm>
            <a:custGeom>
              <a:avLst/>
              <a:gdLst>
                <a:gd name="connsiteX0" fmla="*/ 0 w 1289678"/>
                <a:gd name="connsiteY0" fmla="*/ 64484 h 644839"/>
                <a:gd name="connsiteX1" fmla="*/ 64484 w 1289678"/>
                <a:gd name="connsiteY1" fmla="*/ 0 h 644839"/>
                <a:gd name="connsiteX2" fmla="*/ 1225194 w 1289678"/>
                <a:gd name="connsiteY2" fmla="*/ 0 h 644839"/>
                <a:gd name="connsiteX3" fmla="*/ 1289678 w 1289678"/>
                <a:gd name="connsiteY3" fmla="*/ 64484 h 644839"/>
                <a:gd name="connsiteX4" fmla="*/ 1289678 w 1289678"/>
                <a:gd name="connsiteY4" fmla="*/ 580355 h 644839"/>
                <a:gd name="connsiteX5" fmla="*/ 1225194 w 1289678"/>
                <a:gd name="connsiteY5" fmla="*/ 644839 h 644839"/>
                <a:gd name="connsiteX6" fmla="*/ 64484 w 1289678"/>
                <a:gd name="connsiteY6" fmla="*/ 644839 h 644839"/>
                <a:gd name="connsiteX7" fmla="*/ 0 w 1289678"/>
                <a:gd name="connsiteY7" fmla="*/ 580355 h 644839"/>
                <a:gd name="connsiteX8" fmla="*/ 0 w 1289678"/>
                <a:gd name="connsiteY8" fmla="*/ 64484 h 64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9678" h="644839">
                  <a:moveTo>
                    <a:pt x="0" y="64484"/>
                  </a:moveTo>
                  <a:cubicBezTo>
                    <a:pt x="0" y="28870"/>
                    <a:pt x="28870" y="0"/>
                    <a:pt x="64484" y="0"/>
                  </a:cubicBezTo>
                  <a:lnTo>
                    <a:pt x="1225194" y="0"/>
                  </a:lnTo>
                  <a:cubicBezTo>
                    <a:pt x="1260808" y="0"/>
                    <a:pt x="1289678" y="28870"/>
                    <a:pt x="1289678" y="64484"/>
                  </a:cubicBezTo>
                  <a:lnTo>
                    <a:pt x="1289678" y="580355"/>
                  </a:lnTo>
                  <a:cubicBezTo>
                    <a:pt x="1289678" y="615969"/>
                    <a:pt x="1260808" y="644839"/>
                    <a:pt x="1225194" y="644839"/>
                  </a:cubicBezTo>
                  <a:lnTo>
                    <a:pt x="64484" y="644839"/>
                  </a:lnTo>
                  <a:cubicBezTo>
                    <a:pt x="28870" y="644839"/>
                    <a:pt x="0" y="615969"/>
                    <a:pt x="0" y="580355"/>
                  </a:cubicBezTo>
                  <a:lnTo>
                    <a:pt x="0" y="6448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777" tIns="27777" rIns="27777" bIns="27777" numCol="1" spcCol="1270" anchor="ctr" anchorCtr="0">
              <a:noAutofit/>
            </a:bodyPr>
            <a:lstStyle/>
            <a:p>
              <a:pPr algn="ctr" defTabSz="42938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PRBC</a:t>
              </a:r>
              <a:endParaRPr lang="en-IN" sz="32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A9191A1-1B5D-1538-FAE3-6C6FF0B32712}"/>
                </a:ext>
              </a:extLst>
            </p:cNvPr>
            <p:cNvSpPr/>
            <p:nvPr/>
          </p:nvSpPr>
          <p:spPr>
            <a:xfrm rot="3310531">
              <a:off x="4741549" y="5295195"/>
              <a:ext cx="903350" cy="26674"/>
            </a:xfrm>
            <a:custGeom>
              <a:avLst/>
              <a:gdLst>
                <a:gd name="connsiteX0" fmla="*/ 0 w 903350"/>
                <a:gd name="connsiteY0" fmla="*/ 13337 h 26674"/>
                <a:gd name="connsiteX1" fmla="*/ 903350 w 903350"/>
                <a:gd name="connsiteY1" fmla="*/ 13337 h 26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3350" h="26674">
                  <a:moveTo>
                    <a:pt x="0" y="13337"/>
                  </a:moveTo>
                  <a:lnTo>
                    <a:pt x="903350" y="13337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1792" tIns="-9247" rIns="441790" bIns="-9247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IN" sz="500" kern="12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E21A97E-C1CB-9E03-F552-1F39F6B5F5F6}"/>
                </a:ext>
              </a:extLst>
            </p:cNvPr>
            <p:cNvSpPr/>
            <p:nvPr/>
          </p:nvSpPr>
          <p:spPr>
            <a:xfrm>
              <a:off x="5451160" y="5356896"/>
              <a:ext cx="1289678" cy="644839"/>
            </a:xfrm>
            <a:custGeom>
              <a:avLst/>
              <a:gdLst>
                <a:gd name="connsiteX0" fmla="*/ 0 w 1289678"/>
                <a:gd name="connsiteY0" fmla="*/ 64484 h 644839"/>
                <a:gd name="connsiteX1" fmla="*/ 64484 w 1289678"/>
                <a:gd name="connsiteY1" fmla="*/ 0 h 644839"/>
                <a:gd name="connsiteX2" fmla="*/ 1225194 w 1289678"/>
                <a:gd name="connsiteY2" fmla="*/ 0 h 644839"/>
                <a:gd name="connsiteX3" fmla="*/ 1289678 w 1289678"/>
                <a:gd name="connsiteY3" fmla="*/ 64484 h 644839"/>
                <a:gd name="connsiteX4" fmla="*/ 1289678 w 1289678"/>
                <a:gd name="connsiteY4" fmla="*/ 580355 h 644839"/>
                <a:gd name="connsiteX5" fmla="*/ 1225194 w 1289678"/>
                <a:gd name="connsiteY5" fmla="*/ 644839 h 644839"/>
                <a:gd name="connsiteX6" fmla="*/ 64484 w 1289678"/>
                <a:gd name="connsiteY6" fmla="*/ 644839 h 644839"/>
                <a:gd name="connsiteX7" fmla="*/ 0 w 1289678"/>
                <a:gd name="connsiteY7" fmla="*/ 580355 h 644839"/>
                <a:gd name="connsiteX8" fmla="*/ 0 w 1289678"/>
                <a:gd name="connsiteY8" fmla="*/ 64484 h 64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9678" h="644839">
                  <a:moveTo>
                    <a:pt x="0" y="64484"/>
                  </a:moveTo>
                  <a:cubicBezTo>
                    <a:pt x="0" y="28870"/>
                    <a:pt x="28870" y="0"/>
                    <a:pt x="64484" y="0"/>
                  </a:cubicBezTo>
                  <a:lnTo>
                    <a:pt x="1225194" y="0"/>
                  </a:lnTo>
                  <a:cubicBezTo>
                    <a:pt x="1260808" y="0"/>
                    <a:pt x="1289678" y="28870"/>
                    <a:pt x="1289678" y="64484"/>
                  </a:cubicBezTo>
                  <a:lnTo>
                    <a:pt x="1289678" y="580355"/>
                  </a:lnTo>
                  <a:cubicBezTo>
                    <a:pt x="1289678" y="615969"/>
                    <a:pt x="1260808" y="644839"/>
                    <a:pt x="1225194" y="644839"/>
                  </a:cubicBezTo>
                  <a:lnTo>
                    <a:pt x="64484" y="644839"/>
                  </a:lnTo>
                  <a:cubicBezTo>
                    <a:pt x="28870" y="644839"/>
                    <a:pt x="0" y="615969"/>
                    <a:pt x="0" y="580355"/>
                  </a:cubicBezTo>
                  <a:lnTo>
                    <a:pt x="0" y="6448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777" tIns="27777" rIns="27777" bIns="27777" numCol="1" spcCol="1270" anchor="ctr" anchorCtr="0">
              <a:noAutofit/>
            </a:bodyPr>
            <a:lstStyle/>
            <a:p>
              <a:pPr algn="ctr" defTabSz="42938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Platelets</a:t>
              </a:r>
              <a:endParaRPr lang="en-IN" sz="36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94575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3597AB6-13B2-47C8-0C4A-D2ACC988B4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540073"/>
              </p:ext>
            </p:extLst>
          </p:nvPr>
        </p:nvGraphicFramePr>
        <p:xfrm>
          <a:off x="741680" y="426720"/>
          <a:ext cx="10820400" cy="6151707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5331070">
                  <a:extLst>
                    <a:ext uri="{9D8B030D-6E8A-4147-A177-3AD203B41FA5}">
                      <a16:colId xmlns:a16="http://schemas.microsoft.com/office/drawing/2014/main" val="4071072332"/>
                    </a:ext>
                  </a:extLst>
                </a:gridCol>
                <a:gridCol w="5489330">
                  <a:extLst>
                    <a:ext uri="{9D8B030D-6E8A-4147-A177-3AD203B41FA5}">
                      <a16:colId xmlns:a16="http://schemas.microsoft.com/office/drawing/2014/main" val="942822465"/>
                    </a:ext>
                  </a:extLst>
                </a:gridCol>
              </a:tblGrid>
              <a:tr h="484625">
                <a:tc>
                  <a:txBody>
                    <a:bodyPr/>
                    <a:lstStyle/>
                    <a:p>
                      <a:pPr algn="l"/>
                      <a:r>
                        <a:rPr lang="en-IN" sz="2400" b="1" dirty="0">
                          <a:effectLst/>
                        </a:rPr>
                        <a:t>Parameters</a:t>
                      </a:r>
                      <a:endParaRPr lang="en-IN" sz="2400" dirty="0">
                        <a:effectLst/>
                      </a:endParaRPr>
                    </a:p>
                  </a:txBody>
                  <a:tcPr marL="101792" marR="101792" marT="50895" marB="5089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400" b="1">
                          <a:effectLst/>
                        </a:rPr>
                        <a:t>Values to aim for</a:t>
                      </a:r>
                      <a:endParaRPr lang="en-IN" sz="2400">
                        <a:effectLst/>
                      </a:endParaRPr>
                    </a:p>
                  </a:txBody>
                  <a:tcPr marL="101792" marR="101792" marT="50895" marB="50895" anchor="ctr"/>
                </a:tc>
                <a:extLst>
                  <a:ext uri="{0D108BD9-81ED-4DB2-BD59-A6C34878D82A}">
                    <a16:rowId xmlns:a16="http://schemas.microsoft.com/office/drawing/2014/main" val="2910497069"/>
                  </a:ext>
                </a:extLst>
              </a:tr>
              <a:tr h="484625">
                <a:tc>
                  <a:txBody>
                    <a:bodyPr/>
                    <a:lstStyle/>
                    <a:p>
                      <a:pPr algn="l"/>
                      <a:r>
                        <a:rPr lang="en-IN" sz="2400">
                          <a:effectLst/>
                        </a:rPr>
                        <a:t>Temperature</a:t>
                      </a:r>
                    </a:p>
                  </a:txBody>
                  <a:tcPr marL="101792" marR="101792" marT="50895" marB="5089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400">
                          <a:effectLst/>
                        </a:rPr>
                        <a:t>&gt;35 °C</a:t>
                      </a:r>
                    </a:p>
                  </a:txBody>
                  <a:tcPr marL="101792" marR="101792" marT="50895" marB="50895" anchor="ctr"/>
                </a:tc>
                <a:extLst>
                  <a:ext uri="{0D108BD9-81ED-4DB2-BD59-A6C34878D82A}">
                    <a16:rowId xmlns:a16="http://schemas.microsoft.com/office/drawing/2014/main" val="2664179958"/>
                  </a:ext>
                </a:extLst>
              </a:tr>
              <a:tr h="863743">
                <a:tc>
                  <a:txBody>
                    <a:bodyPr/>
                    <a:lstStyle/>
                    <a:p>
                      <a:pPr algn="l"/>
                      <a:r>
                        <a:rPr lang="en-IN" sz="2400">
                          <a:effectLst/>
                        </a:rPr>
                        <a:t>Acid-base status</a:t>
                      </a:r>
                    </a:p>
                  </a:txBody>
                  <a:tcPr marL="101792" marR="101792" marT="50895" marB="5089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400">
                          <a:effectLst/>
                        </a:rPr>
                        <a:t>pH &gt;7.2, base excess &lt;–6, lactate &lt;4 mmol/L</a:t>
                      </a:r>
                    </a:p>
                  </a:txBody>
                  <a:tcPr marL="101792" marR="101792" marT="50895" marB="50895" anchor="ctr"/>
                </a:tc>
                <a:extLst>
                  <a:ext uri="{0D108BD9-81ED-4DB2-BD59-A6C34878D82A}">
                    <a16:rowId xmlns:a16="http://schemas.microsoft.com/office/drawing/2014/main" val="3886436295"/>
                  </a:ext>
                </a:extLst>
              </a:tr>
              <a:tr h="484625">
                <a:tc>
                  <a:txBody>
                    <a:bodyPr/>
                    <a:lstStyle/>
                    <a:p>
                      <a:pPr algn="l"/>
                      <a:r>
                        <a:rPr lang="en-IN" sz="2400">
                          <a:effectLst/>
                        </a:rPr>
                        <a:t>Ionised calcium (Ca)</a:t>
                      </a:r>
                    </a:p>
                  </a:txBody>
                  <a:tcPr marL="101792" marR="101792" marT="50895" marB="5089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400">
                          <a:effectLst/>
                        </a:rPr>
                        <a:t>&gt;1.1 mmol/L</a:t>
                      </a:r>
                    </a:p>
                  </a:txBody>
                  <a:tcPr marL="101792" marR="101792" marT="50895" marB="50895" anchor="ctr"/>
                </a:tc>
                <a:extLst>
                  <a:ext uri="{0D108BD9-81ED-4DB2-BD59-A6C34878D82A}">
                    <a16:rowId xmlns:a16="http://schemas.microsoft.com/office/drawing/2014/main" val="632306697"/>
                  </a:ext>
                </a:extLst>
              </a:tr>
              <a:tr h="2001096">
                <a:tc>
                  <a:txBody>
                    <a:bodyPr/>
                    <a:lstStyle/>
                    <a:p>
                      <a:pPr algn="l"/>
                      <a:r>
                        <a:rPr lang="en-IN" sz="2400">
                          <a:effectLst/>
                        </a:rPr>
                        <a:t>Haemoglobin (Hb)</a:t>
                      </a:r>
                    </a:p>
                  </a:txBody>
                  <a:tcPr marL="101792" marR="101792" marT="50895" marB="5089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This should not be used alone as transfusion trigger; and, should be interpreted in context with haemodynamic status, organ &amp; tissue perfusion.</a:t>
                      </a:r>
                    </a:p>
                  </a:txBody>
                  <a:tcPr marL="101792" marR="101792" marT="50895" marB="50895" anchor="ctr"/>
                </a:tc>
                <a:extLst>
                  <a:ext uri="{0D108BD9-81ED-4DB2-BD59-A6C34878D82A}">
                    <a16:rowId xmlns:a16="http://schemas.microsoft.com/office/drawing/2014/main" val="2179412997"/>
                  </a:ext>
                </a:extLst>
              </a:tr>
              <a:tr h="863743">
                <a:tc>
                  <a:txBody>
                    <a:bodyPr/>
                    <a:lstStyle/>
                    <a:p>
                      <a:pPr algn="l"/>
                      <a:r>
                        <a:rPr lang="en-IN" sz="2400">
                          <a:effectLst/>
                        </a:rPr>
                        <a:t>Platelet (Plt)</a:t>
                      </a:r>
                    </a:p>
                  </a:txBody>
                  <a:tcPr marL="101792" marR="101792" marT="50895" marB="5089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≥ 50 x 10^9 /L (&gt;100 x 10^9 if head injury/ intracranial haemorrhage)</a:t>
                      </a:r>
                    </a:p>
                  </a:txBody>
                  <a:tcPr marL="101792" marR="101792" marT="50895" marB="50895" anchor="ctr"/>
                </a:tc>
                <a:extLst>
                  <a:ext uri="{0D108BD9-81ED-4DB2-BD59-A6C34878D82A}">
                    <a16:rowId xmlns:a16="http://schemas.microsoft.com/office/drawing/2014/main" val="1233778780"/>
                  </a:ext>
                </a:extLst>
              </a:tr>
              <a:tr h="484625">
                <a:tc>
                  <a:txBody>
                    <a:bodyPr/>
                    <a:lstStyle/>
                    <a:p>
                      <a:pPr algn="l"/>
                      <a:r>
                        <a:rPr lang="en-IN" sz="2400">
                          <a:effectLst/>
                        </a:rPr>
                        <a:t>PT/APTT</a:t>
                      </a:r>
                    </a:p>
                  </a:txBody>
                  <a:tcPr marL="101792" marR="101792" marT="50895" marB="5089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400">
                          <a:effectLst/>
                        </a:rPr>
                        <a:t>≤ 1.5x of normal</a:t>
                      </a:r>
                    </a:p>
                  </a:txBody>
                  <a:tcPr marL="101792" marR="101792" marT="50895" marB="50895" anchor="ctr"/>
                </a:tc>
                <a:extLst>
                  <a:ext uri="{0D108BD9-81ED-4DB2-BD59-A6C34878D82A}">
                    <a16:rowId xmlns:a16="http://schemas.microsoft.com/office/drawing/2014/main" val="1048177910"/>
                  </a:ext>
                </a:extLst>
              </a:tr>
              <a:tr h="484625">
                <a:tc>
                  <a:txBody>
                    <a:bodyPr/>
                    <a:lstStyle/>
                    <a:p>
                      <a:pPr algn="l"/>
                      <a:r>
                        <a:rPr lang="en-IN" sz="2400">
                          <a:effectLst/>
                        </a:rPr>
                        <a:t>Fibrinogen</a:t>
                      </a:r>
                    </a:p>
                  </a:txBody>
                  <a:tcPr marL="101792" marR="101792" marT="50895" marB="5089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400" dirty="0">
                          <a:effectLst/>
                        </a:rPr>
                        <a:t>≥ 1.0 g/L</a:t>
                      </a:r>
                    </a:p>
                  </a:txBody>
                  <a:tcPr marL="101792" marR="101792" marT="50895" marB="50895" anchor="ctr"/>
                </a:tc>
                <a:extLst>
                  <a:ext uri="{0D108BD9-81ED-4DB2-BD59-A6C34878D82A}">
                    <a16:rowId xmlns:a16="http://schemas.microsoft.com/office/drawing/2014/main" val="3845776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86712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2D45EE4-C4F0-4F72-B1C6-39F596D13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7">
            <a:extLst>
              <a:ext uri="{FF2B5EF4-FFF2-40B4-BE49-F238E27FC236}">
                <a16:creationId xmlns:a16="http://schemas.microsoft.com/office/drawing/2014/main" id="{8C459BAD-4279-4A9D-B0C5-662C5F5ED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3203463" y="-2060461"/>
            <a:ext cx="5649003" cy="10651671"/>
          </a:xfrm>
          <a:custGeom>
            <a:avLst/>
            <a:gdLst>
              <a:gd name="connsiteX0" fmla="*/ 0 w 5649003"/>
              <a:gd name="connsiteY0" fmla="*/ 5325836 h 10651671"/>
              <a:gd name="connsiteX1" fmla="*/ 2824502 w 5649003"/>
              <a:gd name="connsiteY1" fmla="*/ 0 h 10651671"/>
              <a:gd name="connsiteX2" fmla="*/ 5649004 w 5649003"/>
              <a:gd name="connsiteY2" fmla="*/ 5325836 h 10651671"/>
              <a:gd name="connsiteX3" fmla="*/ 2824502 w 5649003"/>
              <a:gd name="connsiteY3" fmla="*/ 10651672 h 10651671"/>
              <a:gd name="connsiteX4" fmla="*/ 0 w 5649003"/>
              <a:gd name="connsiteY4" fmla="*/ 5325836 h 1065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9003" h="10651671" fill="none" extrusionOk="0">
                <a:moveTo>
                  <a:pt x="0" y="5325836"/>
                </a:moveTo>
                <a:cubicBezTo>
                  <a:pt x="186946" y="2320485"/>
                  <a:pt x="1438121" y="-52385"/>
                  <a:pt x="2824502" y="0"/>
                </a:cubicBezTo>
                <a:cubicBezTo>
                  <a:pt x="4703838" y="-43168"/>
                  <a:pt x="5583840" y="2369660"/>
                  <a:pt x="5649004" y="5325836"/>
                </a:cubicBezTo>
                <a:cubicBezTo>
                  <a:pt x="5518761" y="8289338"/>
                  <a:pt x="4285196" y="10894014"/>
                  <a:pt x="2824502" y="10651672"/>
                </a:cubicBezTo>
                <a:cubicBezTo>
                  <a:pt x="1536945" y="11016699"/>
                  <a:pt x="142947" y="8418643"/>
                  <a:pt x="0" y="5325836"/>
                </a:cubicBezTo>
                <a:close/>
              </a:path>
              <a:path w="5649003" h="10651671" stroke="0" extrusionOk="0">
                <a:moveTo>
                  <a:pt x="0" y="5325836"/>
                </a:moveTo>
                <a:cubicBezTo>
                  <a:pt x="-54350" y="2332108"/>
                  <a:pt x="1351726" y="167869"/>
                  <a:pt x="2824502" y="0"/>
                </a:cubicBezTo>
                <a:cubicBezTo>
                  <a:pt x="4182679" y="-143942"/>
                  <a:pt x="5672665" y="2549517"/>
                  <a:pt x="5649004" y="5325836"/>
                </a:cubicBezTo>
                <a:cubicBezTo>
                  <a:pt x="5518596" y="8280244"/>
                  <a:pt x="4081190" y="10622204"/>
                  <a:pt x="2824502" y="10651672"/>
                </a:cubicBezTo>
                <a:cubicBezTo>
                  <a:pt x="1216708" y="10537144"/>
                  <a:pt x="-100850" y="8264979"/>
                  <a:pt x="0" y="5325836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63743190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8B9C18-4EAE-2FE1-D171-135B940E1D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6544" y="1911096"/>
            <a:ext cx="8055864" cy="2076651"/>
          </a:xfrm>
        </p:spPr>
        <p:txBody>
          <a:bodyPr anchor="b">
            <a:normAutofit/>
          </a:bodyPr>
          <a:lstStyle/>
          <a:p>
            <a:r>
              <a:rPr lang="en-US" sz="6600" dirty="0">
                <a:solidFill>
                  <a:srgbClr val="FFFFFF"/>
                </a:solidFill>
              </a:rPr>
              <a:t>Complications of blood transfusion</a:t>
            </a:r>
            <a:endParaRPr lang="en-IN" sz="6600" dirty="0">
              <a:solidFill>
                <a:srgbClr val="FFFFFF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2AA2144-F505-8B19-4B5F-9FDE02630E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7832" y="4353507"/>
            <a:ext cx="5733288" cy="932688"/>
          </a:xfrm>
        </p:spPr>
        <p:txBody>
          <a:bodyPr>
            <a:normAutofit/>
          </a:bodyPr>
          <a:lstStyle/>
          <a:p>
            <a:endParaRPr lang="en-IN">
              <a:solidFill>
                <a:srgbClr val="FFFFFF"/>
              </a:solidFill>
            </a:endParaRP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0953BC39-9D68-40BE-BF3C-5C4EB782A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7349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544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2CCAC2-8AD7-0D69-3DBE-0717CB076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Adverse effects</a:t>
            </a:r>
            <a:endParaRPr lang="en-IN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73277-C363-9196-6753-FF7C6D4F4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IN" b="1" i="0" dirty="0">
                <a:effectLst/>
              </a:rPr>
              <a:t>Adverse Event and Approximate Risk Per Unit Transfusion of RBC</a:t>
            </a:r>
            <a:endParaRPr lang="en-IN" b="0" i="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b="0" i="0" dirty="0">
                <a:effectLst/>
              </a:rPr>
              <a:t>Febrile reaction: 1:60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b="0" i="0" dirty="0">
                <a:effectLst/>
              </a:rPr>
              <a:t>Transfusion-associated circulatory overload: 1:100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b="0" i="0" dirty="0">
                <a:effectLst/>
              </a:rPr>
              <a:t>Allergic reaction: 1:250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b="0" i="0" dirty="0">
                <a:effectLst/>
              </a:rPr>
              <a:t>TRALI: 1:12,000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b="0" i="0" dirty="0">
                <a:effectLst/>
              </a:rPr>
              <a:t>Hepatitis C infection: 1:1,149,000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b="0" i="0" dirty="0">
                <a:effectLst/>
              </a:rPr>
              <a:t>Human immunodeficiency virus infection: 1:1,467,000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b="0" i="0" dirty="0">
                <a:effectLst/>
              </a:rPr>
              <a:t>Fatal </a:t>
            </a:r>
            <a:r>
              <a:rPr lang="en-IN" b="0" i="0" dirty="0" err="1">
                <a:effectLst/>
              </a:rPr>
              <a:t>hemolysis</a:t>
            </a:r>
            <a:r>
              <a:rPr lang="en-IN" b="0" i="0" dirty="0">
                <a:effectLst/>
              </a:rPr>
              <a:t>: 1:1,972,000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563254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6B62C6-A8FA-1C01-F27C-1669ABD65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700" dirty="0">
                <a:solidFill>
                  <a:srgbClr val="FFFFFF"/>
                </a:solidFill>
                <a:latin typeface="Cambria" panose="02040503050406030204" pitchFamily="18" charset="0"/>
              </a:rPr>
              <a:t>A</a:t>
            </a:r>
            <a:r>
              <a:rPr kumimoji="0" lang="en-US" altLang="en-US" sz="37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mbria" panose="02040503050406030204" pitchFamily="18" charset="0"/>
              </a:rPr>
              <a:t>dverse transfusion reactions</a:t>
            </a:r>
            <a:endParaRPr kumimoji="0" lang="en-US" altLang="en-US" sz="37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7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BBF568C-B423-BE83-9219-11AEFD1E06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7014912"/>
              </p:ext>
            </p:extLst>
          </p:nvPr>
        </p:nvGraphicFramePr>
        <p:xfrm>
          <a:off x="-2" y="1575459"/>
          <a:ext cx="12192002" cy="5103637"/>
        </p:xfrm>
        <a:graphic>
          <a:graphicData uri="http://schemas.openxmlformats.org/drawingml/2006/table">
            <a:tbl>
              <a:tblPr/>
              <a:tblGrid>
                <a:gridCol w="3080415">
                  <a:extLst>
                    <a:ext uri="{9D8B030D-6E8A-4147-A177-3AD203B41FA5}">
                      <a16:colId xmlns:a16="http://schemas.microsoft.com/office/drawing/2014/main" val="3028373998"/>
                    </a:ext>
                  </a:extLst>
                </a:gridCol>
                <a:gridCol w="3093072">
                  <a:extLst>
                    <a:ext uri="{9D8B030D-6E8A-4147-A177-3AD203B41FA5}">
                      <a16:colId xmlns:a16="http://schemas.microsoft.com/office/drawing/2014/main" val="4289450268"/>
                    </a:ext>
                  </a:extLst>
                </a:gridCol>
                <a:gridCol w="3013303">
                  <a:extLst>
                    <a:ext uri="{9D8B030D-6E8A-4147-A177-3AD203B41FA5}">
                      <a16:colId xmlns:a16="http://schemas.microsoft.com/office/drawing/2014/main" val="4243337433"/>
                    </a:ext>
                  </a:extLst>
                </a:gridCol>
                <a:gridCol w="3005212">
                  <a:extLst>
                    <a:ext uri="{9D8B030D-6E8A-4147-A177-3AD203B41FA5}">
                      <a16:colId xmlns:a16="http://schemas.microsoft.com/office/drawing/2014/main" val="3002082555"/>
                    </a:ext>
                  </a:extLst>
                </a:gridCol>
              </a:tblGrid>
              <a:tr h="749482">
                <a:tc>
                  <a:txBody>
                    <a:bodyPr/>
                    <a:lstStyle/>
                    <a:p>
                      <a:pPr algn="l" fontAlgn="auto"/>
                      <a:r>
                        <a:rPr lang="en-US" sz="1800" b="1" dirty="0">
                          <a:effectLst/>
                        </a:rPr>
                        <a:t>Acute immune-mediated (&lt;24 h after transfusion)</a:t>
                      </a:r>
                    </a:p>
                  </a:txBody>
                  <a:tcPr marL="72855" marR="72855" marT="36428" marB="364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IN" sz="1800" b="1">
                          <a:effectLst/>
                        </a:rPr>
                        <a:t>Acute non- immune-mediated</a:t>
                      </a:r>
                    </a:p>
                  </a:txBody>
                  <a:tcPr marL="72855" marR="72855" marT="36428" marB="364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800" b="1">
                          <a:effectLst/>
                        </a:rPr>
                        <a:t>Delayed immune-mediated (&gt;24 h after transfusion)</a:t>
                      </a:r>
                    </a:p>
                  </a:txBody>
                  <a:tcPr marL="72855" marR="72855" marT="36428" marB="364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IN" sz="1800" b="1">
                          <a:effectLst/>
                        </a:rPr>
                        <a:t>Delayed non- immune-mediated</a:t>
                      </a:r>
                    </a:p>
                  </a:txBody>
                  <a:tcPr marL="72855" marR="72855" marT="36428" marB="364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5640440"/>
                  </a:ext>
                </a:extLst>
              </a:tr>
              <a:tr h="749482">
                <a:tc>
                  <a:txBody>
                    <a:bodyPr/>
                    <a:lstStyle/>
                    <a:p>
                      <a:pPr algn="l" fontAlgn="auto"/>
                      <a:r>
                        <a:rPr lang="en-IN" sz="1800" b="0" dirty="0">
                          <a:effectLst/>
                        </a:rPr>
                        <a:t>Acute haemolytic transfusion reaction</a:t>
                      </a:r>
                    </a:p>
                  </a:txBody>
                  <a:tcPr marL="72855" marR="72855" marT="36428" marB="364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IN" sz="1800" b="0" dirty="0">
                          <a:effectLst/>
                        </a:rPr>
                        <a:t>Transfusion related sepsis</a:t>
                      </a:r>
                    </a:p>
                  </a:txBody>
                  <a:tcPr marL="72855" marR="72855" marT="36428" marB="364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IN" sz="1800" b="0" dirty="0">
                          <a:effectLst/>
                        </a:rPr>
                        <a:t>Delayed haemolytic transfusion reaction</a:t>
                      </a:r>
                    </a:p>
                  </a:txBody>
                  <a:tcPr marL="72855" marR="72855" marT="36428" marB="364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IN" sz="1800" b="0" dirty="0">
                          <a:effectLst/>
                        </a:rPr>
                        <a:t>Iron overload</a:t>
                      </a:r>
                    </a:p>
                    <a:p>
                      <a:pPr algn="l" fontAlgn="auto"/>
                      <a:endParaRPr lang="en-IN" sz="1800" b="0" dirty="0">
                        <a:effectLst/>
                      </a:endParaRPr>
                    </a:p>
                  </a:txBody>
                  <a:tcPr marL="72855" marR="72855" marT="36428" marB="364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6512030"/>
                  </a:ext>
                </a:extLst>
              </a:tr>
              <a:tr h="1356227">
                <a:tc>
                  <a:txBody>
                    <a:bodyPr/>
                    <a:lstStyle/>
                    <a:p>
                      <a:pPr algn="l" fontAlgn="auto"/>
                      <a:r>
                        <a:rPr lang="en-IN" sz="1800" b="0">
                          <a:effectLst/>
                        </a:rPr>
                        <a:t>Febrile non-haemolytic transfusion reaction</a:t>
                      </a:r>
                    </a:p>
                  </a:txBody>
                  <a:tcPr marL="72855" marR="72855" marT="36428" marB="364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IN" sz="1800" b="0">
                          <a:effectLst/>
                        </a:rPr>
                        <a:t>Non-immune haemolysis</a:t>
                      </a:r>
                      <a:endParaRPr lang="en-IN" sz="1800" b="0" dirty="0">
                        <a:effectLst/>
                      </a:endParaRPr>
                    </a:p>
                  </a:txBody>
                  <a:tcPr marL="72855" marR="72855" marT="36428" marB="364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IN" sz="1800" b="0">
                          <a:effectLst/>
                        </a:rPr>
                        <a:t>Alloimmunisation to red cell antigens, platelets and leukocytes (Human Leukocyte Antigens)</a:t>
                      </a:r>
                    </a:p>
                  </a:txBody>
                  <a:tcPr marL="72855" marR="72855" marT="36428" marB="364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IN" sz="1800" b="0" dirty="0">
                          <a:effectLst/>
                        </a:rPr>
                        <a:t>Transfusion related sepsis</a:t>
                      </a:r>
                    </a:p>
                  </a:txBody>
                  <a:tcPr marL="72855" marR="72855" marT="36428" marB="364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2678486"/>
                  </a:ext>
                </a:extLst>
              </a:tr>
              <a:tr h="749482">
                <a:tc>
                  <a:txBody>
                    <a:bodyPr/>
                    <a:lstStyle/>
                    <a:p>
                      <a:pPr algn="l" fontAlgn="auto"/>
                      <a:r>
                        <a:rPr lang="en-IN" sz="1800" b="0">
                          <a:effectLst/>
                        </a:rPr>
                        <a:t>Urticarial</a:t>
                      </a:r>
                    </a:p>
                  </a:txBody>
                  <a:tcPr marL="72855" marR="72855" marT="36428" marB="364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IN" sz="1800" b="0" dirty="0">
                          <a:effectLst/>
                        </a:rPr>
                        <a:t>Transfusion related circulatory overload</a:t>
                      </a:r>
                    </a:p>
                  </a:txBody>
                  <a:tcPr marL="72855" marR="72855" marT="36428" marB="364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IN" sz="1800" b="0">
                          <a:effectLst/>
                        </a:rPr>
                        <a:t>Transfusion-associated immunomodulation</a:t>
                      </a:r>
                    </a:p>
                  </a:txBody>
                  <a:tcPr marL="72855" marR="72855" marT="36428" marB="364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endParaRPr lang="en-IN" sz="1800" b="0">
                        <a:effectLst/>
                      </a:endParaRPr>
                    </a:p>
                  </a:txBody>
                  <a:tcPr marL="72855" marR="72855" marT="36428" marB="364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641195"/>
                  </a:ext>
                </a:extLst>
              </a:tr>
              <a:tr h="749482">
                <a:tc>
                  <a:txBody>
                    <a:bodyPr/>
                    <a:lstStyle/>
                    <a:p>
                      <a:pPr algn="l" fontAlgn="auto"/>
                      <a:r>
                        <a:rPr lang="en-IN" sz="1800" b="0">
                          <a:effectLst/>
                        </a:rPr>
                        <a:t>Anaphylactic</a:t>
                      </a:r>
                    </a:p>
                  </a:txBody>
                  <a:tcPr marL="72855" marR="72855" marT="36428" marB="364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IN" sz="1800" b="0">
                          <a:effectLst/>
                        </a:rPr>
                        <a:t>Air embolism</a:t>
                      </a:r>
                    </a:p>
                  </a:txBody>
                  <a:tcPr marL="72855" marR="72855" marT="36428" marB="364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800" b="0" dirty="0">
                          <a:effectLst/>
                        </a:rPr>
                        <a:t>Transfusion-associated graft versus host disease</a:t>
                      </a:r>
                    </a:p>
                  </a:txBody>
                  <a:tcPr marL="72855" marR="72855" marT="36428" marB="364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endParaRPr lang="en-IN" sz="1800" b="0" dirty="0">
                        <a:effectLst/>
                      </a:endParaRPr>
                    </a:p>
                  </a:txBody>
                  <a:tcPr marL="72855" marR="72855" marT="36428" marB="364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6960569"/>
                  </a:ext>
                </a:extLst>
              </a:tr>
              <a:tr h="749482">
                <a:tc>
                  <a:txBody>
                    <a:bodyPr/>
                    <a:lstStyle/>
                    <a:p>
                      <a:pPr algn="l" fontAlgn="auto"/>
                      <a:r>
                        <a:rPr lang="en-IN" sz="1800" b="0">
                          <a:effectLst/>
                        </a:rPr>
                        <a:t>Transfusion-related acute lung injury</a:t>
                      </a:r>
                    </a:p>
                  </a:txBody>
                  <a:tcPr marL="72855" marR="72855" marT="36428" marB="364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endParaRPr lang="en-IN" sz="1800" b="0">
                        <a:effectLst/>
                      </a:endParaRPr>
                    </a:p>
                  </a:txBody>
                  <a:tcPr marL="72855" marR="72855" marT="36428" marB="364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IN" sz="1800" b="0" dirty="0">
                          <a:effectLst/>
                        </a:rPr>
                        <a:t>Post-transfusion purpura</a:t>
                      </a:r>
                    </a:p>
                  </a:txBody>
                  <a:tcPr marL="72855" marR="72855" marT="36428" marB="364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800" dirty="0"/>
                    </a:p>
                  </a:txBody>
                  <a:tcPr marL="72855" marR="72855" marT="36428" marB="36428">
                    <a:lnL>
                      <a:noFill/>
                    </a:lnL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329240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61382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FC1634-3334-F63C-A8E5-CF1297264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5"/>
            <a:ext cx="6798541" cy="1127936"/>
          </a:xfrm>
        </p:spPr>
        <p:txBody>
          <a:bodyPr anchor="b">
            <a:normAutofit fontScale="90000"/>
          </a:bodyPr>
          <a:lstStyle/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Febrile Non-Hemolytic Transfusion Reaction (FNHTR)</a:t>
            </a:r>
            <a:br>
              <a:rPr kumimoji="0" lang="en-US" sz="3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en-IN" sz="3700" dirty="0"/>
          </a:p>
        </p:txBody>
      </p:sp>
      <p:pic>
        <p:nvPicPr>
          <p:cNvPr id="5" name="Picture 4" descr="A row of samples for medical testing">
            <a:extLst>
              <a:ext uri="{FF2B5EF4-FFF2-40B4-BE49-F238E27FC236}">
                <a16:creationId xmlns:a16="http://schemas.microsoft.com/office/drawing/2014/main" id="{E255ADA6-1686-C092-2CB6-B622EE7D9C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510" r="3596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7DC54-E45F-0C4B-C69D-53C70E859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734" y="1402080"/>
            <a:ext cx="6798539" cy="5252720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Re</a:t>
            </a:r>
            <a:r>
              <a:rPr lang="en-US" sz="2600" b="0" i="0" dirty="0">
                <a:effectLst/>
              </a:rPr>
              <a:t>l</a:t>
            </a:r>
            <a:r>
              <a:rPr lang="en-US" sz="2400" b="0" i="0" dirty="0">
                <a:effectLst/>
              </a:rPr>
              <a:t>atively common complication with a frequency of 4% to 30%. </a:t>
            </a:r>
          </a:p>
          <a:p>
            <a:r>
              <a:rPr lang="en-US" sz="2400" b="0" i="0" dirty="0">
                <a:effectLst/>
              </a:rPr>
              <a:t>It is characterized by a temperature rise of 1°C or more within the first 4 hours of transfusion, which resolves within 48 hours, there can be associated with nausea, vomiting, </a:t>
            </a:r>
            <a:r>
              <a:rPr lang="en-US" sz="2400" b="0" i="0" dirty="0" err="1">
                <a:effectLst/>
              </a:rPr>
              <a:t>dyspnoea</a:t>
            </a:r>
            <a:r>
              <a:rPr lang="en-US" sz="2400" b="0" i="0" dirty="0">
                <a:effectLst/>
              </a:rPr>
              <a:t>, and hypotension. </a:t>
            </a:r>
          </a:p>
          <a:p>
            <a:r>
              <a:rPr lang="en-US" sz="2400" b="0" i="0" dirty="0">
                <a:effectLst/>
              </a:rPr>
              <a:t>Antibodies against HLA or leukocyte antigen in donor plasma are most commonly implicated. </a:t>
            </a:r>
          </a:p>
          <a:p>
            <a:r>
              <a:rPr lang="en-US" sz="2400" b="0" i="0" dirty="0">
                <a:effectLst/>
              </a:rPr>
              <a:t>Antigen present on donor white cells binds to the antibody in the recipient, which leads to pyrogen and cytokine release, such as TNF-alpha, IL1, and IL6. FNHTR can also occur due to biologic response modifiers (BRM) released during platelet storage, which is increased with storage. </a:t>
            </a:r>
          </a:p>
          <a:p>
            <a:endParaRPr lang="en-IN" sz="1700" dirty="0"/>
          </a:p>
        </p:txBody>
      </p:sp>
    </p:spTree>
    <p:extLst>
      <p:ext uri="{BB962C8B-B14F-4D97-AF65-F5344CB8AC3E}">
        <p14:creationId xmlns:p14="http://schemas.microsoft.com/office/powerpoint/2010/main" val="27239720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E423A4-CFB3-13DF-408B-2D39A8F1B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Febrile Non-Hemolytic Transfusion Reaction (FNHTR)</a:t>
            </a:r>
            <a:endParaRPr lang="en-IN" sz="3800" dirty="0"/>
          </a:p>
        </p:txBody>
      </p:sp>
      <p:pic>
        <p:nvPicPr>
          <p:cNvPr id="5" name="Picture 4" descr="A row of samples for medical testing">
            <a:extLst>
              <a:ext uri="{FF2B5EF4-FFF2-40B4-BE49-F238E27FC236}">
                <a16:creationId xmlns:a16="http://schemas.microsoft.com/office/drawing/2014/main" id="{198E1162-CCB9-1C5E-7F24-744AFCF757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033" r="1034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88308-B60D-C684-53C8-D9840E262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544417"/>
            <a:ext cx="6251110" cy="4126330"/>
          </a:xfrm>
        </p:spPr>
        <p:txBody>
          <a:bodyPr>
            <a:normAutofit fontScale="92500" lnSpcReduction="20000"/>
          </a:bodyPr>
          <a:lstStyle/>
          <a:p>
            <a:r>
              <a:rPr lang="en-US" b="0" i="0" dirty="0">
                <a:effectLst/>
              </a:rPr>
              <a:t>Platelet has maximum storage allowed for five days, during which the release of substances such as CD40L, IL6, and IL8 can occur. </a:t>
            </a:r>
          </a:p>
          <a:p>
            <a:r>
              <a:rPr lang="en-US" b="0" i="0" dirty="0">
                <a:effectLst/>
              </a:rPr>
              <a:t>FNHTR is diagnosed with the above-mentioned features, and the possibility of chills and hemolytic causes are ruled out by further immunohematology workup and lab findings. </a:t>
            </a:r>
          </a:p>
          <a:p>
            <a:r>
              <a:rPr lang="en-US" b="0" i="0" dirty="0">
                <a:effectLst/>
              </a:rPr>
              <a:t>FNHTR can be minimized by leukoreduction and by platelet additive solution (PAS), which replaces maximum plasma in stored platelets</a:t>
            </a:r>
          </a:p>
          <a:p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30898332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FDC3CE-FBDA-B02E-8233-FB4D40353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i="0">
                <a:effectLst/>
              </a:rPr>
              <a:t>Transfusion-associated Circulatory Overload</a:t>
            </a:r>
            <a:endParaRPr lang="en-IN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C5B5355-19F5-3B2D-88EA-94127F695E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6943946"/>
              </p:ext>
            </p:extLst>
          </p:nvPr>
        </p:nvGraphicFramePr>
        <p:xfrm>
          <a:off x="838200" y="1926266"/>
          <a:ext cx="10515600" cy="4819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1252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9F848E-71B2-B551-9D05-64F764AF9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i="0">
                <a:effectLst/>
              </a:rPr>
              <a:t>Allergic and Anaphylaxis</a:t>
            </a:r>
            <a:br>
              <a:rPr lang="en-US" sz="4200" b="0" i="0">
                <a:effectLst/>
              </a:rPr>
            </a:br>
            <a:endParaRPr lang="en-IN" sz="42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F2C31-DAE4-4D33-E2EF-116BB8929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lnSpcReduction="10000"/>
          </a:bodyPr>
          <a:lstStyle/>
          <a:p>
            <a:r>
              <a:rPr lang="en-US" sz="2400" b="0" i="0" dirty="0">
                <a:effectLst/>
              </a:rPr>
              <a:t>An allergic reaction is similar to FNHTR, and its frequency is between 0.09% and 21%. </a:t>
            </a:r>
          </a:p>
          <a:p>
            <a:r>
              <a:rPr lang="en-US" sz="2400" b="0" i="0" dirty="0">
                <a:effectLst/>
              </a:rPr>
              <a:t>It manifests as pruritus, urticaria, or systematically as bronchoconstriction and is seldom associated with fever.</a:t>
            </a:r>
          </a:p>
          <a:p>
            <a:r>
              <a:rPr lang="en-US" sz="2400" b="0" i="0" dirty="0">
                <a:effectLst/>
              </a:rPr>
              <a:t>Pathogenesis is heterogeneous in origin ranging from proteins, antibodies and cytokines released during storage.</a:t>
            </a:r>
          </a:p>
          <a:p>
            <a:r>
              <a:rPr lang="en-US" sz="2400" b="0" i="0" dirty="0">
                <a:solidFill>
                  <a:srgbClr val="FF0000"/>
                </a:solidFill>
                <a:effectLst/>
              </a:rPr>
              <a:t>Anaphylaxis can occur when the patient is IgA deficient and has antibodies against it</a:t>
            </a:r>
            <a:r>
              <a:rPr lang="en-US" sz="2400" b="0" i="0" dirty="0">
                <a:effectLst/>
              </a:rPr>
              <a:t>, and receives IgA-containing platelets, and this occurs 1 in 50,000 transfusions. Diagnosis is made clinically, and it is an emergency. It can be prevented by giving washed platelets or platelets obtained from IgA-deficient donors.</a:t>
            </a:r>
          </a:p>
          <a:p>
            <a:r>
              <a:rPr lang="en-US" sz="2400" b="0" i="0" dirty="0">
                <a:effectLst/>
              </a:rPr>
              <a:t>Allergic reactions can be minimized by depleting plasma in platelets</a:t>
            </a:r>
          </a:p>
          <a:p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37527039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65675F-9BBE-3771-58EA-7FF129FDF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i="0">
                <a:effectLst/>
              </a:rPr>
              <a:t>Transfusion-associated Graft vs. Host Disease</a:t>
            </a:r>
            <a:br>
              <a:rPr lang="en-US" sz="4200" i="0">
                <a:effectLst/>
              </a:rPr>
            </a:br>
            <a:endParaRPr lang="en-IN" sz="42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7915B-BB47-3E77-6D46-C0EF29BB6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 b="0" i="0">
                <a:effectLst/>
              </a:rPr>
              <a:t> This a rare but fatal complication characterized by fever and multiple systemic manifestations such as skin, gastrointestinal tract, liver, and others. </a:t>
            </a:r>
          </a:p>
          <a:p>
            <a:r>
              <a:rPr lang="en-US" sz="2200" b="0" i="0">
                <a:effectLst/>
              </a:rPr>
              <a:t>It is caused by the transfusion of viable lymphocytes that get a favorable environment in the recipient, where they engraft and proliferate, subsequently attacking the host tissues. </a:t>
            </a:r>
          </a:p>
          <a:p>
            <a:r>
              <a:rPr lang="en-US" sz="2200" b="0" i="0">
                <a:effectLst/>
              </a:rPr>
              <a:t>It can occur between 1 to 6 weeks from transfusion and occurs in an immunocompromised host, those with congenital T-cell defects, a population with low genetic diversity (homozygous HLA), or first-degree patient relatives. </a:t>
            </a:r>
          </a:p>
          <a:p>
            <a:r>
              <a:rPr lang="en-US" sz="2200" b="0" i="0">
                <a:effectLst/>
              </a:rPr>
              <a:t>Symptoms involve multiple organs such as skin, the intestine, liver, and suppression of bone marrow. </a:t>
            </a:r>
          </a:p>
          <a:p>
            <a:r>
              <a:rPr lang="en-US" sz="2200" b="0" i="0">
                <a:effectLst/>
              </a:rPr>
              <a:t>Diagnosis is that of exclusion and requires molecular methods of testing apart from microscopic features seen. This can be prevented by the irradiation of platelets.</a:t>
            </a:r>
          </a:p>
          <a:p>
            <a:endParaRPr lang="en-IN" sz="2200"/>
          </a:p>
        </p:txBody>
      </p:sp>
    </p:spTree>
    <p:extLst>
      <p:ext uri="{BB962C8B-B14F-4D97-AF65-F5344CB8AC3E}">
        <p14:creationId xmlns:p14="http://schemas.microsoft.com/office/powerpoint/2010/main" val="30963365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37E0B4-A042-0B15-B441-3C55FD5D2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US" sz="5600" i="0">
                <a:effectLst/>
              </a:rPr>
              <a:t>Transfusion-related Lung Injury (TRALI)</a:t>
            </a:r>
            <a:endParaRPr lang="en-IN" sz="560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4EBF9BA-2AB7-31AF-2AD5-364F21EB40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1526590"/>
              </p:ext>
            </p:extLst>
          </p:nvPr>
        </p:nvGraphicFramePr>
        <p:xfrm>
          <a:off x="5108535" y="337930"/>
          <a:ext cx="6818422" cy="6511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7831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8BCED0BE-61AF-3D57-8BDF-0261F3FD0C3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Component preparation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51B2E62F-E197-C0A6-33C6-C2BCCA01255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1" y="1600201"/>
            <a:ext cx="4035425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>
                <a:latin typeface="Book Antiqua" pitchFamily="18" charset="0"/>
              </a:rPr>
              <a:t>Principle - Differential centrifugation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>
                <a:latin typeface="Book Antiqua" pitchFamily="18" charset="0"/>
              </a:rPr>
              <a:t>Red cells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>
                <a:latin typeface="Book Antiqua" pitchFamily="18" charset="0"/>
              </a:rPr>
              <a:t>Packed cells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>
                <a:latin typeface="Book Antiqua" pitchFamily="18" charset="0"/>
              </a:rPr>
              <a:t>Red cells + additive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>
                <a:latin typeface="Book Antiqua" pitchFamily="18" charset="0"/>
              </a:rPr>
              <a:t>Plasma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>
                <a:latin typeface="Book Antiqua" pitchFamily="18" charset="0"/>
              </a:rPr>
              <a:t>Bank plasma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>
                <a:latin typeface="Book Antiqua" pitchFamily="18" charset="0"/>
              </a:rPr>
              <a:t>Fresh frozen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>
                <a:latin typeface="Book Antiqua" pitchFamily="18" charset="0"/>
              </a:rPr>
              <a:t>Cryo supernate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>
                <a:latin typeface="Book Antiqua" pitchFamily="18" charset="0"/>
              </a:rPr>
              <a:t>Platelets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>
                <a:latin typeface="Book Antiqua" pitchFamily="18" charset="0"/>
              </a:rPr>
              <a:t>Platelet rich concentrate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>
                <a:latin typeface="Book Antiqua" pitchFamily="18" charset="0"/>
              </a:rPr>
              <a:t>Platelet rich plasma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>
                <a:latin typeface="Book Antiqua" pitchFamily="18" charset="0"/>
              </a:rPr>
              <a:t>Cryoprecipitate</a:t>
            </a:r>
          </a:p>
        </p:txBody>
      </p:sp>
      <p:grpSp>
        <p:nvGrpSpPr>
          <p:cNvPr id="9220" name="Group 4">
            <a:extLst>
              <a:ext uri="{FF2B5EF4-FFF2-40B4-BE49-F238E27FC236}">
                <a16:creationId xmlns:a16="http://schemas.microsoft.com/office/drawing/2014/main" id="{87C6C313-5FB3-9531-EA81-651454C75481}"/>
              </a:ext>
            </a:extLst>
          </p:cNvPr>
          <p:cNvGrpSpPr>
            <a:grpSpLocks/>
          </p:cNvGrpSpPr>
          <p:nvPr/>
        </p:nvGrpSpPr>
        <p:grpSpPr bwMode="auto">
          <a:xfrm>
            <a:off x="7305261" y="1562100"/>
            <a:ext cx="3352800" cy="5257800"/>
            <a:chOff x="3648" y="912"/>
            <a:chExt cx="2112" cy="3312"/>
          </a:xfrm>
        </p:grpSpPr>
        <p:sp>
          <p:nvSpPr>
            <p:cNvPr id="9228" name="Rectangle 5" descr="Large confetti">
              <a:extLst>
                <a:ext uri="{FF2B5EF4-FFF2-40B4-BE49-F238E27FC236}">
                  <a16:creationId xmlns:a16="http://schemas.microsoft.com/office/drawing/2014/main" id="{D9A7474B-D39C-C057-308A-C44EE6F17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736"/>
              <a:ext cx="816" cy="528"/>
            </a:xfrm>
            <a:prstGeom prst="rect">
              <a:avLst/>
            </a:prstGeom>
            <a:pattFill prst="lgConfetti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9229" name="Rectangle 6" descr="Sphere">
              <a:extLst>
                <a:ext uri="{FF2B5EF4-FFF2-40B4-BE49-F238E27FC236}">
                  <a16:creationId xmlns:a16="http://schemas.microsoft.com/office/drawing/2014/main" id="{6D120206-2BCF-95C2-B71C-34DEC0128C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640"/>
              <a:ext cx="816" cy="96"/>
            </a:xfrm>
            <a:prstGeom prst="rect">
              <a:avLst/>
            </a:prstGeom>
            <a:pattFill prst="sphere">
              <a:fgClr>
                <a:schemeClr val="accent2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9230" name="Rectangle 7" descr="Large confetti">
              <a:extLst>
                <a:ext uri="{FF2B5EF4-FFF2-40B4-BE49-F238E27FC236}">
                  <a16:creationId xmlns:a16="http://schemas.microsoft.com/office/drawing/2014/main" id="{995B2B55-8D2F-564D-6026-95AAC1C74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680"/>
              <a:ext cx="816" cy="960"/>
            </a:xfrm>
            <a:prstGeom prst="rect">
              <a:avLst/>
            </a:prstGeom>
            <a:pattFill prst="lgConfetti">
              <a:fgClr>
                <a:srgbClr val="FFFF99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9231" name="AutoShape 8">
              <a:extLst>
                <a:ext uri="{FF2B5EF4-FFF2-40B4-BE49-F238E27FC236}">
                  <a16:creationId xmlns:a16="http://schemas.microsoft.com/office/drawing/2014/main" id="{53256D3F-394C-63C5-7307-579D45FFEC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912"/>
              <a:ext cx="1536" cy="480"/>
            </a:xfrm>
            <a:prstGeom prst="wedgeEllipseCallout">
              <a:avLst>
                <a:gd name="adj1" fmla="val -10352"/>
                <a:gd name="adj2" fmla="val 1781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Plasma + Platelets</a:t>
              </a:r>
            </a:p>
          </p:txBody>
        </p:sp>
        <p:sp>
          <p:nvSpPr>
            <p:cNvPr id="9232" name="AutoShape 9">
              <a:extLst>
                <a:ext uri="{FF2B5EF4-FFF2-40B4-BE49-F238E27FC236}">
                  <a16:creationId xmlns:a16="http://schemas.microsoft.com/office/drawing/2014/main" id="{BAEB7BA2-30C5-2A3C-F302-0542D54A7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" y="3696"/>
              <a:ext cx="720" cy="519"/>
            </a:xfrm>
            <a:prstGeom prst="wedgeEllipseCallout">
              <a:avLst>
                <a:gd name="adj1" fmla="val -75417"/>
                <a:gd name="adj2" fmla="val -25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Buffy</a:t>
              </a:r>
            </a:p>
          </p:txBody>
        </p:sp>
        <p:sp>
          <p:nvSpPr>
            <p:cNvPr id="9233" name="AutoShape 10">
              <a:extLst>
                <a:ext uri="{FF2B5EF4-FFF2-40B4-BE49-F238E27FC236}">
                  <a16:creationId xmlns:a16="http://schemas.microsoft.com/office/drawing/2014/main" id="{64F539DA-A36F-DCFA-1786-703ECFF9C7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3744"/>
              <a:ext cx="720" cy="480"/>
            </a:xfrm>
            <a:prstGeom prst="wedgeEllipseCallout">
              <a:avLst>
                <a:gd name="adj1" fmla="val 59306"/>
                <a:gd name="adj2" fmla="val -2072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RBC</a:t>
              </a:r>
            </a:p>
          </p:txBody>
        </p:sp>
      </p:grpSp>
      <p:grpSp>
        <p:nvGrpSpPr>
          <p:cNvPr id="9221" name="Group 11">
            <a:extLst>
              <a:ext uri="{FF2B5EF4-FFF2-40B4-BE49-F238E27FC236}">
                <a16:creationId xmlns:a16="http://schemas.microsoft.com/office/drawing/2014/main" id="{3D37165B-DA57-B839-5A0C-A8C20B7CB788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2667000"/>
            <a:ext cx="2438400" cy="3429000"/>
            <a:chOff x="2544" y="1680"/>
            <a:chExt cx="1536" cy="2160"/>
          </a:xfrm>
        </p:grpSpPr>
        <p:grpSp>
          <p:nvGrpSpPr>
            <p:cNvPr id="9222" name="Group 12">
              <a:extLst>
                <a:ext uri="{FF2B5EF4-FFF2-40B4-BE49-F238E27FC236}">
                  <a16:creationId xmlns:a16="http://schemas.microsoft.com/office/drawing/2014/main" id="{B6779D14-C0F5-A30F-0548-45F355BC60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1680"/>
              <a:ext cx="1104" cy="1584"/>
              <a:chOff x="2976" y="1680"/>
              <a:chExt cx="1104" cy="1584"/>
            </a:xfrm>
          </p:grpSpPr>
          <p:sp>
            <p:nvSpPr>
              <p:cNvPr id="9224" name="Rectangle 13">
                <a:extLst>
                  <a:ext uri="{FF2B5EF4-FFF2-40B4-BE49-F238E27FC236}">
                    <a16:creationId xmlns:a16="http://schemas.microsoft.com/office/drawing/2014/main" id="{A3124F16-5D41-FA19-1F64-67ABF4AD10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736"/>
                <a:ext cx="816" cy="52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25" name="Rectangle 14">
                <a:extLst>
                  <a:ext uri="{FF2B5EF4-FFF2-40B4-BE49-F238E27FC236}">
                    <a16:creationId xmlns:a16="http://schemas.microsoft.com/office/drawing/2014/main" id="{699418FE-E5E2-C314-6770-B9FE6788F5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640"/>
                <a:ext cx="816" cy="9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26" name="Rectangle 15">
                <a:extLst>
                  <a:ext uri="{FF2B5EF4-FFF2-40B4-BE49-F238E27FC236}">
                    <a16:creationId xmlns:a16="http://schemas.microsoft.com/office/drawing/2014/main" id="{F946D6F2-C2EC-7B56-224E-8EADFF888B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816" cy="96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27" name="AutoShape 16">
                <a:extLst>
                  <a:ext uri="{FF2B5EF4-FFF2-40B4-BE49-F238E27FC236}">
                    <a16:creationId xmlns:a16="http://schemas.microsoft.com/office/drawing/2014/main" id="{2BD8003D-BB43-6826-364F-4C7D7A9D79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6" y="2400"/>
                <a:ext cx="144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00 w 21600"/>
                  <a:gd name="T13" fmla="*/ 5400 h 21600"/>
                  <a:gd name="T14" fmla="*/ 189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223" name="AutoShape 17">
              <a:extLst>
                <a:ext uri="{FF2B5EF4-FFF2-40B4-BE49-F238E27FC236}">
                  <a16:creationId xmlns:a16="http://schemas.microsoft.com/office/drawing/2014/main" id="{48FA46F0-F9C4-CD76-67BA-AD3C18190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3264"/>
              <a:ext cx="864" cy="576"/>
            </a:xfrm>
            <a:prstGeom prst="wedgeEllipseCallout">
              <a:avLst>
                <a:gd name="adj1" fmla="val 19560"/>
                <a:gd name="adj2" fmla="val -9756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Whole blood</a:t>
              </a: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6A918A-7E12-D4E9-7D6C-4E1841AAE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US" sz="8000" i="0">
                <a:effectLst/>
              </a:rPr>
              <a:t>Sepsis and Bacterial Infection</a:t>
            </a:r>
            <a:br>
              <a:rPr lang="en-US" sz="8000" b="0" i="0">
                <a:effectLst/>
              </a:rPr>
            </a:br>
            <a:endParaRPr lang="en-IN" sz="80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5EAEE20-3172-5780-D278-5DF7C5F9DB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7749981"/>
              </p:ext>
            </p:extLst>
          </p:nvPr>
        </p:nvGraphicFramePr>
        <p:xfrm>
          <a:off x="5108535" y="506896"/>
          <a:ext cx="6245265" cy="615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63770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408945-443C-9424-F96F-1E31B28A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i="0" dirty="0">
                <a:effectLst/>
              </a:rPr>
              <a:t>Fatal Hemolysis</a:t>
            </a:r>
            <a:endParaRPr lang="en-IN" sz="5400" dirty="0"/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41AE0-C606-AEFB-83F8-499CEA8AA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lnSpcReduction="10000"/>
          </a:bodyPr>
          <a:lstStyle/>
          <a:p>
            <a:r>
              <a:rPr lang="en-US" b="0" i="0" dirty="0">
                <a:effectLst/>
              </a:rPr>
              <a:t>This is extremely rare, occurring only in 1 out of nearly 2 million transfusions. </a:t>
            </a:r>
          </a:p>
          <a:p>
            <a:r>
              <a:rPr lang="en-US" b="0" i="0" dirty="0">
                <a:effectLst/>
              </a:rPr>
              <a:t>It results from ABO incompatibility, and the recipient’s antibodies recognize and induce hemolysis in the donor’s transfused cells. </a:t>
            </a:r>
          </a:p>
          <a:p>
            <a:r>
              <a:rPr lang="en-US" b="0" i="0" dirty="0">
                <a:effectLst/>
              </a:rPr>
              <a:t>Patients will develop an acute onset of fevers and chills, low back pain, flushing, dyspnea as well as becoming tachycardic and going into shock. </a:t>
            </a:r>
          </a:p>
          <a:p>
            <a:r>
              <a:rPr lang="en-US" b="0" i="0" dirty="0">
                <a:effectLst/>
              </a:rPr>
              <a:t>Treatment is to stop the transfusion, leave the IV in place, intravenous fluids with normal saline, and keep urine output greater than 100 mL/hour, diuretics may also be needed. Cardiorespiratory support may be provided as appropriate. </a:t>
            </a:r>
          </a:p>
          <a:p>
            <a:endParaRPr lang="en-IN" sz="1500" dirty="0"/>
          </a:p>
        </p:txBody>
      </p:sp>
    </p:spTree>
    <p:extLst>
      <p:ext uri="{BB962C8B-B14F-4D97-AF65-F5344CB8AC3E}">
        <p14:creationId xmlns:p14="http://schemas.microsoft.com/office/powerpoint/2010/main" val="17686912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115A4B-BCBA-CEAB-4876-7A2EC3859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141807"/>
          </a:xfrm>
        </p:spPr>
        <p:txBody>
          <a:bodyPr anchor="b">
            <a:normAutofit/>
          </a:bodyPr>
          <a:lstStyle/>
          <a:p>
            <a:r>
              <a:rPr lang="en-US" sz="5400" i="0" dirty="0">
                <a:effectLst/>
              </a:rPr>
              <a:t>Fatal Hemolysis</a:t>
            </a:r>
            <a:endParaRPr lang="en-IN" sz="5400" dirty="0"/>
          </a:p>
        </p:txBody>
      </p:sp>
      <p:pic>
        <p:nvPicPr>
          <p:cNvPr id="5" name="Picture 4" descr="A row of samples for medical testing">
            <a:extLst>
              <a:ext uri="{FF2B5EF4-FFF2-40B4-BE49-F238E27FC236}">
                <a16:creationId xmlns:a16="http://schemas.microsoft.com/office/drawing/2014/main" id="{5AE196E8-BF9B-9D4B-2568-E33D097D21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033" r="1034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BD6E7-1B04-04E9-B8A7-850A7BCD0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483192"/>
            <a:ext cx="6251110" cy="4374808"/>
          </a:xfrm>
        </p:spPr>
        <p:txBody>
          <a:bodyPr>
            <a:normAutofit fontScale="92500" lnSpcReduction="10000"/>
          </a:bodyPr>
          <a:lstStyle/>
          <a:p>
            <a:r>
              <a:rPr lang="en-US" sz="2400" b="0" i="0" dirty="0">
                <a:effectLst/>
              </a:rPr>
              <a:t>A hemolytic workup should also be performed, including sending the donor blood and tubing and post-transfusion labs (see below for list) from the recipient to the blood bank.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</a:rPr>
              <a:t>Retype and crossmatch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</a:rPr>
              <a:t>Direct and indirect Coombs tests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</a:rPr>
              <a:t>Complete blood count (CBC), creatinine, PT, and PTT (draw from the other arm)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</a:rPr>
              <a:t>Peripheral smear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</a:rPr>
              <a:t>Haptoglobin, indirect bilirubin, LDH, plasma-free hemoglobin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</a:rPr>
              <a:t>Urinalysis for hemoglobin</a:t>
            </a:r>
          </a:p>
          <a:p>
            <a:endParaRPr lang="en-IN" sz="1700" dirty="0"/>
          </a:p>
        </p:txBody>
      </p:sp>
    </p:spTree>
    <p:extLst>
      <p:ext uri="{BB962C8B-B14F-4D97-AF65-F5344CB8AC3E}">
        <p14:creationId xmlns:p14="http://schemas.microsoft.com/office/powerpoint/2010/main" val="4738962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F6309D-32E6-A78F-969C-59DB3E520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en-US" sz="4200" b="1" i="0">
                <a:solidFill>
                  <a:srgbClr val="FFFFFF"/>
                </a:solidFill>
                <a:effectLst/>
              </a:rPr>
              <a:t>Electrolyte Abnormalities</a:t>
            </a:r>
            <a:br>
              <a:rPr lang="en-US" sz="4200" b="0" i="0">
                <a:solidFill>
                  <a:srgbClr val="FFFFFF"/>
                </a:solidFill>
                <a:effectLst/>
              </a:rPr>
            </a:br>
            <a:endParaRPr lang="en-IN" sz="4200">
              <a:solidFill>
                <a:srgbClr val="FFFFFF"/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20B84193-8803-7861-2DCC-7D147E09B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869990"/>
          </a:xfrm>
        </p:spPr>
        <p:txBody>
          <a:bodyPr>
            <a:normAutofit fontScale="92500"/>
          </a:bodyPr>
          <a:lstStyle/>
          <a:p>
            <a:r>
              <a:rPr lang="en-US" b="0" i="0" dirty="0">
                <a:effectLst/>
              </a:rPr>
              <a:t>They can also occur, although these are rare and more likely associated with large volume transfusion.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Hypocalcemia can result as citrate, an anticoagulant in blood products, binds with calcium.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Hyperkalemia can occur from the release of potassium from cells during storage. Higher risk in neonates and patients with renal insufficiency.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Hypokalemia can result as a result of alkalinization of the blood as citrate is converted to bicarbonate by the liver in patients with normal hepatic function.</a:t>
            </a:r>
          </a:p>
          <a:p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25685216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5" name="Rectangle 1229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7" name="Rectangle 12296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99" name="Rectangle 12298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1" name="Rectangle 12300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03" name="Freeform: Shape 12302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A728F3-740C-07B1-CCC1-AF984103C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0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Differential diagnosis of cause of blood transfusion reaction</a:t>
            </a:r>
            <a:endParaRPr lang="en-US" sz="80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290" name="Picture 2" descr="A diagram of a disease&#10;&#10;Description automatically generated with medium confidence">
            <a:extLst>
              <a:ext uri="{FF2B5EF4-FFF2-40B4-BE49-F238E27FC236}">
                <a16:creationId xmlns:a16="http://schemas.microsoft.com/office/drawing/2014/main" id="{AD6FA434-1C35-2DEB-15C3-8DF84997D2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7029" y="208723"/>
            <a:ext cx="7825094" cy="655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8938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3C6F4E6-30A1-4F63-C8CC-028750B5A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6668" cy="4570886"/>
            <a:chOff x="0" y="0"/>
            <a:chExt cx="12196668" cy="457088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9EA7CA8-3AE6-4F5F-9932-63303CF2D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12196668" cy="4570632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6E3E019-A259-1130-CC5C-3165020BC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791"/>
              <a:ext cx="10565988" cy="4568095"/>
            </a:xfrm>
            <a:prstGeom prst="rect">
              <a:avLst/>
            </a:prstGeom>
            <a:gradFill flip="none" rotWithShape="1">
              <a:gsLst>
                <a:gs pos="3000">
                  <a:schemeClr val="accent2"/>
                </a:gs>
                <a:gs pos="40000">
                  <a:schemeClr val="accent2">
                    <a:alpha val="0"/>
                  </a:schemeClr>
                </a:gs>
              </a:gsLst>
              <a:lin ang="17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0769F99-CCA6-5CDC-D1E1-C59A4762F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"/>
              <a:ext cx="12192000" cy="4549891"/>
            </a:xfrm>
            <a:prstGeom prst="rect">
              <a:avLst/>
            </a:prstGeom>
            <a:gradFill>
              <a:gsLst>
                <a:gs pos="0">
                  <a:schemeClr val="accent5">
                    <a:alpha val="76000"/>
                  </a:schemeClr>
                </a:gs>
                <a:gs pos="67000">
                  <a:schemeClr val="accent2">
                    <a:alpha val="0"/>
                  </a:schemeClr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3E73D3-029B-3D4E-1956-8EE7068A6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110544" y="18215"/>
              <a:ext cx="8086124" cy="4549887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50000"/>
                    <a:alpha val="36000"/>
                  </a:schemeClr>
                </a:gs>
                <a:gs pos="45000">
                  <a:schemeClr val="accent5">
                    <a:alpha val="0"/>
                  </a:schemeClr>
                </a:gs>
              </a:gsLst>
              <a:lin ang="4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A0FBC223-9260-6161-3D0B-D6AC1F9433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348" y="1124262"/>
            <a:ext cx="8017652" cy="2690413"/>
          </a:xfrm>
        </p:spPr>
        <p:txBody>
          <a:bodyPr anchor="t">
            <a:normAutofit/>
          </a:bodyPr>
          <a:lstStyle/>
          <a:p>
            <a:pPr algn="l"/>
            <a:r>
              <a:rPr lang="en-US" sz="5400">
                <a:solidFill>
                  <a:srgbClr val="FFFFFF"/>
                </a:solidFill>
              </a:rPr>
              <a:t>Thank you</a:t>
            </a:r>
            <a:endParaRPr lang="en-IN" sz="5400">
              <a:solidFill>
                <a:srgbClr val="FFFFFF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AF4727D-D19E-682F-FE0A-C4B91F2BA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6348" y="5099566"/>
            <a:ext cx="6481746" cy="1199733"/>
          </a:xfrm>
        </p:spPr>
        <p:txBody>
          <a:bodyPr anchor="ctr">
            <a:normAutofit/>
          </a:bodyPr>
          <a:lstStyle/>
          <a:p>
            <a:pPr algn="l"/>
            <a:endParaRPr lang="en-IN" sz="2000"/>
          </a:p>
        </p:txBody>
      </p:sp>
      <p:pic>
        <p:nvPicPr>
          <p:cNvPr id="9" name="Graphic 8" descr="Smiling Face with No Fill">
            <a:extLst>
              <a:ext uri="{FF2B5EF4-FFF2-40B4-BE49-F238E27FC236}">
                <a16:creationId xmlns:a16="http://schemas.microsoft.com/office/drawing/2014/main" id="{1989E816-F03D-0E80-0216-06FE0FB33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15646" y="5061057"/>
            <a:ext cx="1199733" cy="119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578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AC3602-3348-4F31-9E43-076B03514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69068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CACAD-B213-AA0D-D3A2-2DEB6BE76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00580"/>
            <a:ext cx="9829800" cy="108952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Blood components</a:t>
            </a:r>
            <a:endParaRPr lang="en-IN" sz="3600" dirty="0">
              <a:solidFill>
                <a:srgbClr val="FFFFFF"/>
              </a:solidFill>
            </a:endParaRPr>
          </a:p>
        </p:txBody>
      </p:sp>
      <p:sp>
        <p:nvSpPr>
          <p:cNvPr id="11" name="Graphic 11">
            <a:extLst>
              <a:ext uri="{FF2B5EF4-FFF2-40B4-BE49-F238E27FC236}">
                <a16:creationId xmlns:a16="http://schemas.microsoft.com/office/drawing/2014/main" id="{394094B0-A6C9-44BE-9042-66EF0612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03882" y="59182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10">
            <a:extLst>
              <a:ext uri="{FF2B5EF4-FFF2-40B4-BE49-F238E27FC236}">
                <a16:creationId xmlns:a16="http://schemas.microsoft.com/office/drawing/2014/main" id="{64C2CA96-0B16-4AA7-B340-33044D238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2662" y="82112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2">
            <a:extLst>
              <a:ext uri="{FF2B5EF4-FFF2-40B4-BE49-F238E27FC236}">
                <a16:creationId xmlns:a16="http://schemas.microsoft.com/office/drawing/2014/main" id="{1D50D7A8-F1D5-4306-8A9B-DD7A73EB8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8342" y="1336268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D4F13CF-EECC-81C3-88AE-6F1DE816D6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1566918"/>
              </p:ext>
            </p:extLst>
          </p:nvPr>
        </p:nvGraphicFramePr>
        <p:xfrm>
          <a:off x="838200" y="2211233"/>
          <a:ext cx="10515600" cy="3965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0648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D09C84-5828-985F-7584-76ED120D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Pre-transfusion testing</a:t>
            </a:r>
            <a:endParaRPr lang="en-IN" sz="54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FA9203D-9CAF-8CD4-681D-777749B61D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2409302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3965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358006-D77D-C887-C6CB-A09FD35EC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Pre-transfusion preparation</a:t>
            </a:r>
            <a:endParaRPr lang="en-IN" sz="54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6C57690-F28E-2CE9-A8D2-1A2075544B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2692904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1869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0CC754-02A2-163F-B4A3-BDDCC5DD0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Equipment</a:t>
            </a:r>
            <a:endParaRPr lang="en-IN" sz="54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FB50BCC-C085-B043-689B-458C1FD52F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376205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7361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541234-3926-130E-1A57-A1E1E571A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 i="0">
                <a:effectLst/>
              </a:rPr>
              <a:t>Warming of blood</a:t>
            </a:r>
            <a:endParaRPr lang="en-IN" sz="54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BC91928-8A71-3E13-7D12-7502359F11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117156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8574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3284</Words>
  <Application>Microsoft Office PowerPoint</Application>
  <PresentationFormat>Widescreen</PresentationFormat>
  <Paragraphs>295</Paragraphs>
  <Slides>45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6" baseType="lpstr">
      <vt:lpstr>Amasis MT Pro Black</vt:lpstr>
      <vt:lpstr>Arial</vt:lpstr>
      <vt:lpstr>Book Antiqua</vt:lpstr>
      <vt:lpstr>Calibri</vt:lpstr>
      <vt:lpstr>Calibri Light</vt:lpstr>
      <vt:lpstr>Cambria</vt:lpstr>
      <vt:lpstr>Garamond</vt:lpstr>
      <vt:lpstr>Trebuchet MS</vt:lpstr>
      <vt:lpstr>Wingdings</vt:lpstr>
      <vt:lpstr>Office Theme</vt:lpstr>
      <vt:lpstr>Stream</vt:lpstr>
      <vt:lpstr>Blood Transfusion</vt:lpstr>
      <vt:lpstr>Introduction</vt:lpstr>
      <vt:lpstr>Blood components</vt:lpstr>
      <vt:lpstr>Component preparation</vt:lpstr>
      <vt:lpstr>Blood components</vt:lpstr>
      <vt:lpstr>Pre-transfusion testing</vt:lpstr>
      <vt:lpstr>Pre-transfusion preparation</vt:lpstr>
      <vt:lpstr>Equipment</vt:lpstr>
      <vt:lpstr>Warming of blood</vt:lpstr>
      <vt:lpstr>PowerPoint Presentation</vt:lpstr>
      <vt:lpstr>Compatibility testing</vt:lpstr>
      <vt:lpstr>Compatibility testing</vt:lpstr>
      <vt:lpstr>Whole Blood</vt:lpstr>
      <vt:lpstr>Whole blood</vt:lpstr>
      <vt:lpstr>Packed RBC</vt:lpstr>
      <vt:lpstr>PRBC</vt:lpstr>
      <vt:lpstr>Platelet concentrate</vt:lpstr>
      <vt:lpstr>Platelet concentrate</vt:lpstr>
      <vt:lpstr>Platelet concentrate</vt:lpstr>
      <vt:lpstr>Platelet concentrate</vt:lpstr>
      <vt:lpstr>Fresh Frozen Plasma</vt:lpstr>
      <vt:lpstr>Fresh Frozen Plasma</vt:lpstr>
      <vt:lpstr>Fresh Frozen Plasma</vt:lpstr>
      <vt:lpstr>Cryoprecipitate</vt:lpstr>
      <vt:lpstr>Fibrinogen concentrate</vt:lpstr>
      <vt:lpstr>Massive Blood Transfusion</vt:lpstr>
      <vt:lpstr>Definition??</vt:lpstr>
      <vt:lpstr>Massive blood transfusion</vt:lpstr>
      <vt:lpstr>PowerPoint Presentation</vt:lpstr>
      <vt:lpstr>PowerPoint Presentation</vt:lpstr>
      <vt:lpstr>Complications of blood transfusion</vt:lpstr>
      <vt:lpstr>Adverse effects</vt:lpstr>
      <vt:lpstr>Adverse transfusion reactions </vt:lpstr>
      <vt:lpstr>Febrile Non-Hemolytic Transfusion Reaction (FNHTR) </vt:lpstr>
      <vt:lpstr>Febrile Non-Hemolytic Transfusion Reaction (FNHTR)</vt:lpstr>
      <vt:lpstr>Transfusion-associated Circulatory Overload</vt:lpstr>
      <vt:lpstr>Allergic and Anaphylaxis </vt:lpstr>
      <vt:lpstr>Transfusion-associated Graft vs. Host Disease </vt:lpstr>
      <vt:lpstr>Transfusion-related Lung Injury (TRALI)</vt:lpstr>
      <vt:lpstr>Sepsis and Bacterial Infection </vt:lpstr>
      <vt:lpstr>Fatal Hemolysis</vt:lpstr>
      <vt:lpstr>Fatal Hemolysis</vt:lpstr>
      <vt:lpstr>Electrolyte Abnormalities </vt:lpstr>
      <vt:lpstr>Differential diagnosis of cause of blood transfusion reaction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Blood Transfusion</dc:title>
  <dc:creator>ravi prakash</dc:creator>
  <cp:lastModifiedBy>ravi prakash</cp:lastModifiedBy>
  <cp:revision>85</cp:revision>
  <dcterms:created xsi:type="dcterms:W3CDTF">2023-10-10T15:43:25Z</dcterms:created>
  <dcterms:modified xsi:type="dcterms:W3CDTF">2023-10-12T06:44:16Z</dcterms:modified>
</cp:coreProperties>
</file>